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97" r:id="rId3"/>
    <p:sldId id="298" r:id="rId4"/>
    <p:sldId id="306" r:id="rId5"/>
    <p:sldId id="299" r:id="rId6"/>
    <p:sldId id="307" r:id="rId7"/>
    <p:sldId id="300" r:id="rId8"/>
    <p:sldId id="301" r:id="rId9"/>
    <p:sldId id="303" r:id="rId10"/>
    <p:sldId id="304" r:id="rId11"/>
    <p:sldId id="305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76" autoAdjust="0"/>
  </p:normalViewPr>
  <p:slideViewPr>
    <p:cSldViewPr>
      <p:cViewPr varScale="1">
        <p:scale>
          <a:sx n="110" d="100"/>
          <a:sy n="110" d="100"/>
        </p:scale>
        <p:origin x="-16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3C13E-F4D5-4621-A294-374B4D575FD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D484-7938-4EDF-916B-21A27B6F1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59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71480"/>
            <a:ext cx="7742664" cy="4680520"/>
          </a:xfrm>
        </p:spPr>
        <p:txBody>
          <a:bodyPr>
            <a:normAutofit lnSpcReduction="10000"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chemeClr val="tx1"/>
              </a:solidFill>
              <a:latin typeface="Times New Roman" pitchFamily="18" charset="0"/>
              <a:ea typeface="Verdan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Предварительный отбор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участников закупки в целях оказания гуманитарной помощи либо ликвидации последствий чрезвычайных ситуаций природного или техногенного характера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»</a:t>
            </a:r>
          </a:p>
          <a:p>
            <a:endParaRPr lang="ru-RU" sz="1800" b="1" dirty="0" smtClean="0">
              <a:solidFill>
                <a:srgbClr val="474B78">
                  <a:lumMod val="75000"/>
                </a:srgb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  <a:cs typeface="Times New Roman" panose="02020603050405020304" pitchFamily="18" charset="0"/>
            </a:endParaRPr>
          </a:p>
          <a:p>
            <a:endParaRPr lang="ru-RU" sz="1800" b="1" dirty="0">
              <a:solidFill>
                <a:srgbClr val="474B78">
                  <a:lumMod val="75000"/>
                </a:srgb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  <a:cs typeface="Times New Roman" panose="02020603050405020304" pitchFamily="18" charset="0"/>
            </a:endParaRPr>
          </a:p>
          <a:p>
            <a:endParaRPr lang="ru-RU" sz="1800" b="1" dirty="0" smtClean="0">
              <a:solidFill>
                <a:srgbClr val="474B78">
                  <a:lumMod val="75000"/>
                </a:srgb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6465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571480"/>
            <a:ext cx="7499350" cy="53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00166" y="2214554"/>
            <a:ext cx="735811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714620"/>
            <a:ext cx="735811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3571876"/>
            <a:ext cx="735811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642918"/>
            <a:ext cx="7499350" cy="523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00166" y="2143116"/>
            <a:ext cx="7358114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285992"/>
            <a:ext cx="7358114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786058"/>
            <a:ext cx="7358114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Ст. 80 Федерального закона от 05.04.2013г. №44-ФЗ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Заказчик проводит предварительный отбор  участников закупки, квалификация которых соответствует предъявляемым требованиям и которые </a:t>
            </a:r>
            <a:r>
              <a:rPr lang="ru-RU" sz="2000" u="sng" dirty="0" smtClean="0"/>
              <a:t>в возможно короткий срок без предварительной оплаты и (или) с отсрочкой платежа могут осуществить поставки необходимых товаров, выполнение работ, оказание слуг </a:t>
            </a:r>
            <a:r>
              <a:rPr lang="ru-RU" sz="2000" dirty="0" smtClean="0"/>
              <a:t>в целях оказания гуманитарной помощи либо ликвидации последствий чрезвычайных ситуаций природного или техногенного характера</a:t>
            </a:r>
          </a:p>
          <a:p>
            <a:pPr algn="just"/>
            <a:r>
              <a:rPr lang="ru-RU" sz="2000" u="sng" dirty="0" smtClean="0"/>
              <a:t>По результатам </a:t>
            </a:r>
            <a:r>
              <a:rPr lang="ru-RU" sz="2000" dirty="0" smtClean="0"/>
              <a:t>предварительного отбора </a:t>
            </a:r>
            <a:r>
              <a:rPr lang="ru-RU" sz="2000" u="sng" dirty="0" smtClean="0"/>
              <a:t>составляется перечень поставщиков, подрядчиков, исполнителей </a:t>
            </a:r>
            <a:r>
              <a:rPr lang="ru-RU" sz="2000" dirty="0" smtClean="0"/>
              <a:t>в целях последующего </a:t>
            </a:r>
            <a:r>
              <a:rPr lang="ru-RU" sz="2000" u="sng" dirty="0" smtClean="0"/>
              <a:t>осуществления закупок у них</a:t>
            </a:r>
            <a:r>
              <a:rPr lang="ru-RU" sz="2000" dirty="0" smtClean="0"/>
              <a:t> товаров, работ, услуг путем проведения запроса котировок.</a:t>
            </a:r>
          </a:p>
          <a:p>
            <a:pPr algn="just"/>
            <a:r>
              <a:rPr lang="ru-RU" sz="2000" dirty="0" smtClean="0"/>
              <a:t>Перечень поставщиков </a:t>
            </a:r>
            <a:r>
              <a:rPr lang="ru-RU" sz="2000" u="sng" dirty="0" smtClean="0"/>
              <a:t>подлежит ежегодному обновлению </a:t>
            </a:r>
            <a:r>
              <a:rPr lang="ru-RU" sz="2000" dirty="0" smtClean="0"/>
              <a:t>путем проведения предварительного отбора.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498080" cy="6000792"/>
          </a:xfrm>
        </p:spPr>
        <p:txBody>
          <a:bodyPr>
            <a:normAutofit/>
          </a:bodyPr>
          <a:lstStyle/>
          <a:p>
            <a:pPr algn="just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Перечень товаров, работ, услуг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необходимых для оказания гуманитарной помощи либо ликвидации последствий чрезвычайных ситуаций природного или техногенного характера,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утвержден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распоряжением Правительства Российской Федерации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30 сентября 2013г. №1765-р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714356"/>
            <a:ext cx="7499350" cy="516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728" y="2643182"/>
            <a:ext cx="2643206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1428736"/>
            <a:ext cx="214314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749935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00364" y="1357298"/>
            <a:ext cx="642942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000240"/>
            <a:ext cx="7358114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500306"/>
            <a:ext cx="7358114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571480"/>
            <a:ext cx="7499350" cy="53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71604" y="2000240"/>
            <a:ext cx="4929222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857496"/>
            <a:ext cx="7358114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3214686"/>
            <a:ext cx="7358114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3786190"/>
            <a:ext cx="735811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4143380"/>
            <a:ext cx="735811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5000636"/>
            <a:ext cx="735811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74993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2143116"/>
            <a:ext cx="142876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3857628"/>
            <a:ext cx="4081490" cy="2047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749935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285852" y="1285860"/>
            <a:ext cx="7500990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2000240"/>
            <a:ext cx="7500990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2285992"/>
            <a:ext cx="7500990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2571744"/>
            <a:ext cx="7500990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1714488"/>
            <a:ext cx="7500990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5100" y="571480"/>
            <a:ext cx="7499350" cy="53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728" y="1214422"/>
            <a:ext cx="7500990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714488"/>
            <a:ext cx="7500990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1857364"/>
            <a:ext cx="7500990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2143116"/>
            <a:ext cx="7500990" cy="1428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428868"/>
            <a:ext cx="7500990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3345</TotalTime>
  <Words>154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Ст. 80 Федерального закона от 05.04.2013г. №44-ФЗ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 Григорьева</dc:creator>
  <cp:lastModifiedBy>Чуева Елена Сергеевна</cp:lastModifiedBy>
  <cp:revision>171</cp:revision>
  <cp:lastPrinted>2015-07-21T11:52:38Z</cp:lastPrinted>
  <dcterms:created xsi:type="dcterms:W3CDTF">2015-05-15T08:03:20Z</dcterms:created>
  <dcterms:modified xsi:type="dcterms:W3CDTF">2017-05-30T05:46:37Z</dcterms:modified>
</cp:coreProperties>
</file>