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2" r:id="rId1"/>
  </p:sldMasterIdLst>
  <p:notesMasterIdLst>
    <p:notesMasterId r:id="rId69"/>
  </p:notesMasterIdLst>
  <p:handoutMasterIdLst>
    <p:handoutMasterId r:id="rId70"/>
  </p:handoutMasterIdLst>
  <p:sldIdLst>
    <p:sldId id="429" r:id="rId2"/>
    <p:sldId id="459" r:id="rId3"/>
    <p:sldId id="430" r:id="rId4"/>
    <p:sldId id="431" r:id="rId5"/>
    <p:sldId id="432" r:id="rId6"/>
    <p:sldId id="433" r:id="rId7"/>
    <p:sldId id="439" r:id="rId8"/>
    <p:sldId id="440" r:id="rId9"/>
    <p:sldId id="435" r:id="rId10"/>
    <p:sldId id="436" r:id="rId11"/>
    <p:sldId id="437" r:id="rId12"/>
    <p:sldId id="477" r:id="rId13"/>
    <p:sldId id="472" r:id="rId14"/>
    <p:sldId id="473" r:id="rId15"/>
    <p:sldId id="474" r:id="rId16"/>
    <p:sldId id="475" r:id="rId17"/>
    <p:sldId id="476" r:id="rId18"/>
    <p:sldId id="458" r:id="rId19"/>
    <p:sldId id="460" r:id="rId20"/>
    <p:sldId id="467" r:id="rId21"/>
    <p:sldId id="446" r:id="rId22"/>
    <p:sldId id="447" r:id="rId23"/>
    <p:sldId id="448" r:id="rId24"/>
    <p:sldId id="449" r:id="rId25"/>
    <p:sldId id="450" r:id="rId26"/>
    <p:sldId id="451" r:id="rId27"/>
    <p:sldId id="457" r:id="rId28"/>
    <p:sldId id="468" r:id="rId29"/>
    <p:sldId id="469" r:id="rId30"/>
    <p:sldId id="470" r:id="rId31"/>
    <p:sldId id="471" r:id="rId32"/>
    <p:sldId id="452" r:id="rId33"/>
    <p:sldId id="453" r:id="rId34"/>
    <p:sldId id="454" r:id="rId35"/>
    <p:sldId id="455" r:id="rId36"/>
    <p:sldId id="456" r:id="rId37"/>
    <p:sldId id="461" r:id="rId38"/>
    <p:sldId id="462" r:id="rId39"/>
    <p:sldId id="463" r:id="rId40"/>
    <p:sldId id="464" r:id="rId41"/>
    <p:sldId id="465" r:id="rId42"/>
    <p:sldId id="466" r:id="rId43"/>
    <p:sldId id="401" r:id="rId44"/>
    <p:sldId id="402" r:id="rId45"/>
    <p:sldId id="403" r:id="rId46"/>
    <p:sldId id="404" r:id="rId47"/>
    <p:sldId id="405" r:id="rId48"/>
    <p:sldId id="406" r:id="rId49"/>
    <p:sldId id="407" r:id="rId50"/>
    <p:sldId id="408" r:id="rId51"/>
    <p:sldId id="409" r:id="rId52"/>
    <p:sldId id="410" r:id="rId53"/>
    <p:sldId id="411" r:id="rId54"/>
    <p:sldId id="412" r:id="rId55"/>
    <p:sldId id="413" r:id="rId56"/>
    <p:sldId id="414" r:id="rId57"/>
    <p:sldId id="415" r:id="rId58"/>
    <p:sldId id="416" r:id="rId59"/>
    <p:sldId id="417" r:id="rId60"/>
    <p:sldId id="418" r:id="rId61"/>
    <p:sldId id="419" r:id="rId62"/>
    <p:sldId id="420" r:id="rId63"/>
    <p:sldId id="421" r:id="rId64"/>
    <p:sldId id="422" r:id="rId65"/>
    <p:sldId id="423" r:id="rId66"/>
    <p:sldId id="424" r:id="rId67"/>
    <p:sldId id="441" r:id="rId68"/>
  </p:sldIdLst>
  <p:sldSz cx="9144000" cy="6858000" type="screen4x3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A46"/>
    <a:srgbClr val="077A3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1" autoAdjust="0"/>
    <p:restoredTop sz="94471" autoAdjust="0"/>
  </p:normalViewPr>
  <p:slideViewPr>
    <p:cSldViewPr snapToGrid="0" snapToObjects="1" showGuides="1">
      <p:cViewPr>
        <p:scale>
          <a:sx n="90" d="100"/>
          <a:sy n="90" d="100"/>
        </p:scale>
        <p:origin x="-2244" y="-690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094"/>
        <p:guide orient="horz" pos="3110"/>
        <p:guide pos="216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11/9/2017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11/9/2017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3316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F80293E0-B298-4765-AC35-94AE19218B79}" type="slidenum">
              <a:rPr lang="ru-RU" altLang="ru-RU" sz="1200" b="0"/>
              <a:pPr algn="r" eaLnBrk="1" hangingPunct="1"/>
              <a:t>1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44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4340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EDFF414A-AAA9-47E0-8177-EB56BF850CA2}" type="slidenum">
              <a:rPr lang="ru-RU" altLang="ru-RU" sz="1200" b="0"/>
              <a:pPr algn="r" eaLnBrk="1" hangingPunct="1"/>
              <a:t>3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5364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86F68888-14FF-4F3A-B645-55527116D748}" type="slidenum">
              <a:rPr lang="ru-RU" altLang="ru-RU" sz="1200" b="0"/>
              <a:pPr algn="r" eaLnBrk="1" hangingPunct="1"/>
              <a:t>4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6388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171F6386-E8FE-4F05-8EA3-4F7C3442409F}" type="slidenum">
              <a:rPr lang="ru-RU" altLang="ru-RU" sz="1200" b="0"/>
              <a:pPr algn="r" eaLnBrk="1" hangingPunct="1"/>
              <a:t>5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4136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7412" name="Номер слайда 3"/>
          <p:cNvSpPr txBox="1">
            <a:spLocks noGrp="1"/>
          </p:cNvSpPr>
          <p:nvPr/>
        </p:nvSpPr>
        <p:spPr bwMode="auto">
          <a:xfrm>
            <a:off x="3849688" y="9378406"/>
            <a:ext cx="2946400" cy="49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92CE81C1-B828-4223-978F-A55442E4CD0B}" type="slidenum">
              <a:rPr lang="ru-RU" altLang="ru-RU" sz="1200" b="0"/>
              <a:pPr algn="r" eaLnBrk="1" hangingPunct="1"/>
              <a:t>6</a:t>
            </a:fld>
            <a:endParaRPr lang="ru-RU" altLang="ru-RU" sz="1200" b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903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973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1B3B9-5A35-475E-A98B-E0A8CBFE7213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79209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65629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50559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60520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176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88976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61690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33127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61091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0425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8547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9ACBA-6B33-4A82-A616-DD88C953FD88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3A0B7-328C-436A-A27A-E2B5379563B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8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0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2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3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4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5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6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7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8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9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0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1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2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6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7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8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9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0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1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2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3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4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5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6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7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8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09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0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1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2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3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4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6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7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8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9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0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1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2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3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4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5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6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7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8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09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10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211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2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3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4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5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6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7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8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19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0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1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2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3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4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5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6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7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8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29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0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1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2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3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4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5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6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7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8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39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0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1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2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3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4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5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6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7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8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9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0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1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2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3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4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5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6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7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8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9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0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1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2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3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4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5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6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7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8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9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0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1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2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3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4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5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6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7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8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9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0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1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2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3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4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5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6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7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8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9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0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1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2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3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4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5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6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7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8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9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0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1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2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3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4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5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6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7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8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9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0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1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2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3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4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5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6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7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8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9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0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1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2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3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4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5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6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7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8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9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0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1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2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3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4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5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6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7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8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9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0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1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2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3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4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5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6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7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8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9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0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1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2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3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4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5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6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7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8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9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0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1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2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3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4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5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6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7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8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9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0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1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2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3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4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5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6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7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8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9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0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1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2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3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4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5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6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7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8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89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0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1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2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3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4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5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6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7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8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99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0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1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2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3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4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5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6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7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8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09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0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11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412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3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4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5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6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7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8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19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0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1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2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3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4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5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6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7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8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9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0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1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2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3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4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5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6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7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8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9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0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1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2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3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4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5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6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7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8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9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0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1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2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3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4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5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6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7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8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9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0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1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2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3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4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5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6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7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8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9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0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1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2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3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4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5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6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7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8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79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0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1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2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3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4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5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6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7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8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89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0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1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2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3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4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5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6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7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8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99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0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1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2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3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4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5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6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7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8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9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0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1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2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3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4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5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6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7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8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9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0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1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2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3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4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5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6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7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8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9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0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1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2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3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4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5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6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7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8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9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0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1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2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3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4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5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6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7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8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9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0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1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2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3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4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5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6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7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8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59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0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1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2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3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4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5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6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7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8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69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0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1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2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3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4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5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6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7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8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79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0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1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2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3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4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5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6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7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8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89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0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1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2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3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4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5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6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7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8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99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0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1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2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3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4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5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6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7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8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09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0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1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12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613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4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5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6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7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8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19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0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1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2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3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4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5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6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7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8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29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0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1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2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3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4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5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6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7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8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39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0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1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2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3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4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5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6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7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8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49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0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1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2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3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4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5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6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7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8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9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0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1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2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3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4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5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6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7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8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9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0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1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2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3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4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5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6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7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8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9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0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1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2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3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4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5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6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7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8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9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0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1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2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3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4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5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6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7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8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9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0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1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2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3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4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5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6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7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8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09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0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1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2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3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4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5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6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7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8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9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0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1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2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3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4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5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6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7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8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9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0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1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2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3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4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5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6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7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8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9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0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1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2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3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4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5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6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7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8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9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0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1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2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3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4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5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6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7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8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9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0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1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2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3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4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5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6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7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8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9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0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1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2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3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4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5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6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7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8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79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0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1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2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3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4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5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6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7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8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89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0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1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2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3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4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5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6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7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8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99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0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1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2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3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4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5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6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7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8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09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0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1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812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813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4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5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6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7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8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19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0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1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2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3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4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5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6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7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8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29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0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1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2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3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4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5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6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7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8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39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0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1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2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3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4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5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6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7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8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49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0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1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2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3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4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5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6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7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8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59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0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1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2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3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4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5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6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7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8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69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0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1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2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3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4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5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6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7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8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79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0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1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2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3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4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5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6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7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8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89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0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1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2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3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4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5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6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7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8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9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0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1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2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3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4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5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6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7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8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09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0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1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2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3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4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5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6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7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8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9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0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1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2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3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4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5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6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7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8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9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0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1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2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3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4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5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6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7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8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39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0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1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2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3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4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5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6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7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8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49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0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1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2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3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4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5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6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7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8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59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0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1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2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3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4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5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6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7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8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69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0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1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2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3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4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5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6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7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8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79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0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1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2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3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788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650" r:id="rId12"/>
    <p:sldLayoutId id="214748365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/>
          </p:cNvSpPr>
          <p:nvPr/>
        </p:nvSpPr>
        <p:spPr bwMode="auto">
          <a:xfrm>
            <a:off x="776145" y="752280"/>
            <a:ext cx="760228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  <a:endParaRPr lang="ru-RU" altLang="ru-RU" sz="2400" b="1" dirty="0">
              <a:solidFill>
                <a:srgbClr val="404040"/>
              </a:solidFill>
              <a:latin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sp>
        <p:nvSpPr>
          <p:cNvPr id="2053" name="TextBox 2"/>
          <p:cNvSpPr txBox="1">
            <a:spLocks noChangeArrowheads="1"/>
          </p:cNvSpPr>
          <p:nvPr/>
        </p:nvSpPr>
        <p:spPr bwMode="auto">
          <a:xfrm>
            <a:off x="212651" y="1763616"/>
            <a:ext cx="8846289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/>
              <a:t>Нарушение </a:t>
            </a:r>
            <a:r>
              <a:rPr lang="ru-RU" altLang="ru-RU" sz="2400" b="0" dirty="0"/>
              <a:t>порядка учета дебиторской задолженности;</a:t>
            </a:r>
          </a:p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/>
              <a:t>Нарушение порядка учета объектов на </a:t>
            </a:r>
            <a:r>
              <a:rPr lang="ru-RU" altLang="ru-RU" sz="2400" b="0" dirty="0" err="1"/>
              <a:t>забалансовых</a:t>
            </a:r>
            <a:r>
              <a:rPr lang="ru-RU" altLang="ru-RU" sz="2400" b="0" dirty="0"/>
              <a:t> счетах</a:t>
            </a:r>
            <a:r>
              <a:rPr lang="ru-RU" altLang="ru-RU" sz="2400" b="0" dirty="0" smtClean="0"/>
              <a:t>;</a:t>
            </a:r>
          </a:p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dirty="0" smtClean="0"/>
              <a:t>Нарушение порядка отражение невыясненных поступлений;</a:t>
            </a:r>
            <a:endParaRPr lang="ru-RU" altLang="ru-RU" sz="2400" b="0" dirty="0"/>
          </a:p>
          <a:p>
            <a:pPr marL="108000">
              <a:lnSpc>
                <a:spcPct val="16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/>
              <a:t>Нарушение </a:t>
            </a:r>
            <a:r>
              <a:rPr lang="ru-RU" altLang="ru-RU" sz="2400" b="0" dirty="0"/>
              <a:t>порядка формирования и представления отчетности (</a:t>
            </a:r>
            <a:r>
              <a:rPr lang="ru-RU" altLang="ru-RU" sz="2400" b="0" dirty="0">
                <a:solidFill>
                  <a:srgbClr val="FF0000"/>
                </a:solidFill>
              </a:rPr>
              <a:t>АДБ</a:t>
            </a:r>
            <a:r>
              <a:rPr lang="ru-RU" altLang="ru-RU" sz="2400" b="0" dirty="0">
                <a:solidFill>
                  <a:srgbClr val="FF0000"/>
                </a:solidFill>
                <a:latin typeface="Arial" pitchFamily="34" charset="0"/>
              </a:rPr>
              <a:t> – получатель средств иного бюджета</a:t>
            </a:r>
            <a:r>
              <a:rPr lang="ru-RU" altLang="ru-RU" sz="2400" b="0" dirty="0">
                <a:solidFill>
                  <a:srgbClr val="FF0000"/>
                </a:solidFill>
              </a:rPr>
              <a:t>!!!</a:t>
            </a:r>
            <a:r>
              <a:rPr lang="ru-RU" altLang="ru-RU" sz="2400" b="0" dirty="0"/>
              <a:t>)……………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5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6323" y="1695630"/>
            <a:ext cx="8335962" cy="4660721"/>
          </a:xfrm>
          <a:extLst/>
        </p:spPr>
        <p:txBody>
          <a:bodyPr numCol="2"/>
          <a:lstStyle/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b="1" u="sng" dirty="0">
                <a:solidFill>
                  <a:srgbClr val="FF0000"/>
                </a:solidFill>
              </a:rPr>
              <a:t>ФНС (182</a:t>
            </a:r>
            <a:r>
              <a:rPr lang="ru-RU" b="1" u="sng" dirty="0" smtClean="0">
                <a:solidFill>
                  <a:srgbClr val="FF0000"/>
                </a:solidFill>
              </a:rPr>
              <a:t>) </a:t>
            </a:r>
            <a:r>
              <a:rPr lang="ru-RU" sz="1800" b="1" u="sng" dirty="0" smtClean="0">
                <a:solidFill>
                  <a:srgbClr val="FF0000"/>
                </a:solidFill>
              </a:rPr>
              <a:t>налоговые и  неналоговые доходы</a:t>
            </a:r>
            <a:endParaRPr lang="ru-RU" b="1" u="sng" dirty="0">
              <a:solidFill>
                <a:srgbClr val="FF0000"/>
              </a:solidFill>
            </a:endParaRP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Федеральная </a:t>
            </a:r>
            <a:r>
              <a:rPr lang="ru-RU" sz="2000" b="1" dirty="0">
                <a:solidFill>
                  <a:schemeClr val="tx1"/>
                </a:solidFill>
              </a:rPr>
              <a:t>служба по надзору в сфере природопользования (048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i="1" dirty="0" smtClean="0">
                <a:solidFill>
                  <a:schemeClr val="tx1"/>
                </a:solidFill>
              </a:rPr>
              <a:t>Рослесхоз </a:t>
            </a:r>
            <a:r>
              <a:rPr lang="ru-RU" sz="2000" b="1" i="1" dirty="0">
                <a:solidFill>
                  <a:schemeClr val="tx1"/>
                </a:solidFill>
              </a:rPr>
              <a:t>(053</a:t>
            </a:r>
            <a:r>
              <a:rPr lang="ru-RU" sz="2000" b="1" i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Федеральная </a:t>
            </a:r>
            <a:r>
              <a:rPr lang="ru-RU" sz="2000" b="1" dirty="0">
                <a:solidFill>
                  <a:schemeClr val="tx1"/>
                </a:solidFill>
              </a:rPr>
              <a:t>служба по надзору в сфере здравоохранения (060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Росрыболовство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(076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Федеральная </a:t>
            </a:r>
            <a:r>
              <a:rPr lang="ru-RU" sz="2000" b="1" dirty="0">
                <a:solidFill>
                  <a:schemeClr val="tx1"/>
                </a:solidFill>
              </a:rPr>
              <a:t>служба по ветеринарному и фитосанитарному надзору (081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Минфин России (092)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Роскомнадзор</a:t>
            </a:r>
            <a:r>
              <a:rPr lang="ru-RU" sz="2000" b="1" dirty="0" smtClean="0">
                <a:solidFill>
                  <a:schemeClr val="tx1"/>
                </a:solidFill>
              </a:rPr>
              <a:t> (096)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Ространснадзор</a:t>
            </a:r>
            <a:r>
              <a:rPr lang="ru-RU" sz="2000" b="1" dirty="0" smtClean="0">
                <a:solidFill>
                  <a:schemeClr val="tx1"/>
                </a:solidFill>
              </a:rPr>
              <a:t> (106)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Роспортебнадзор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(141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Роструд</a:t>
            </a:r>
            <a:r>
              <a:rPr lang="ru-RU" sz="2000" b="1" dirty="0" smtClean="0">
                <a:solidFill>
                  <a:schemeClr val="tx1"/>
                </a:solidFill>
              </a:rPr>
              <a:t> (150)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Росимущество</a:t>
            </a:r>
            <a:r>
              <a:rPr lang="ru-RU" sz="2000" b="1" dirty="0" smtClean="0">
                <a:solidFill>
                  <a:schemeClr val="tx1"/>
                </a:solidFill>
              </a:rPr>
              <a:t> (157)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ФАС (161)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МЧС (177)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Нацгвардия</a:t>
            </a:r>
            <a:r>
              <a:rPr lang="ru-RU" sz="2000" b="1" dirty="0" smtClean="0">
                <a:solidFill>
                  <a:schemeClr val="tx1"/>
                </a:solidFill>
              </a:rPr>
              <a:t> (180)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МВД </a:t>
            </a:r>
            <a:r>
              <a:rPr lang="ru-RU" sz="2000" b="1" dirty="0">
                <a:solidFill>
                  <a:schemeClr val="tx1"/>
                </a:solidFill>
              </a:rPr>
              <a:t>(188)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Минобороны России (187)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Минюст России (321)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Росрегистрация</a:t>
            </a:r>
            <a:r>
              <a:rPr lang="ru-RU" sz="2000" b="1" dirty="0" smtClean="0">
                <a:solidFill>
                  <a:schemeClr val="tx1"/>
                </a:solidFill>
              </a:rPr>
              <a:t> (321)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ФССП (322);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Прокуратура России (415)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  <a:defRPr/>
            </a:pPr>
            <a:r>
              <a:rPr lang="ru-RU" sz="2000" b="1" dirty="0" err="1" smtClean="0">
                <a:solidFill>
                  <a:schemeClr val="tx1"/>
                </a:solidFill>
              </a:rPr>
              <a:t>Ростехнадзор</a:t>
            </a:r>
            <a:r>
              <a:rPr lang="ru-RU" sz="2000" b="1" dirty="0" smtClean="0">
                <a:solidFill>
                  <a:schemeClr val="tx1"/>
                </a:solidFill>
              </a:rPr>
              <a:t> (498)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6323" y="412750"/>
            <a:ext cx="8265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400" b="1" u="sng" dirty="0" smtClean="0">
                <a:latin typeface="Times New Roman" pitchFamily="18" charset="0"/>
                <a:cs typeface="+mn-cs"/>
                <a:sym typeface="Lucida Grande"/>
              </a:rPr>
              <a:t>Федеральные </a:t>
            </a:r>
            <a:r>
              <a:rPr lang="ru-RU" altLang="ru-RU" sz="2400" b="1" u="sng" dirty="0">
                <a:latin typeface="Times New Roman" pitchFamily="18" charset="0"/>
                <a:cs typeface="+mn-cs"/>
                <a:sym typeface="Lucida Grande"/>
              </a:rPr>
              <a:t>гос. </a:t>
            </a:r>
            <a:r>
              <a:rPr lang="ru-RU" altLang="ru-RU" sz="2400" b="1" u="sng" dirty="0" smtClean="0">
                <a:latin typeface="Times New Roman" pitchFamily="18" charset="0"/>
                <a:cs typeface="+mn-cs"/>
                <a:sym typeface="Lucida Grande"/>
              </a:rPr>
              <a:t>органы - ад</a:t>
            </a:r>
            <a:r>
              <a:rPr lang="ru-RU" altLang="ru-RU" sz="2400" b="1" dirty="0" smtClean="0">
                <a:latin typeface="Times New Roman" pitchFamily="18" charset="0"/>
                <a:cs typeface="+mn-cs"/>
                <a:sym typeface="Lucida Grande"/>
              </a:rPr>
              <a:t>министраторы доходов </a:t>
            </a:r>
            <a:r>
              <a:rPr lang="ru-RU" altLang="ru-RU" sz="2400" b="1" u="sng" dirty="0" smtClean="0">
                <a:latin typeface="Times New Roman" pitchFamily="18" charset="0"/>
                <a:cs typeface="+mn-cs"/>
                <a:sym typeface="Lucida Grande"/>
              </a:rPr>
              <a:t>субъектов РФ (муниципальных образований) с кодами элемента с 02 по 13</a:t>
            </a:r>
            <a:endParaRPr lang="ru-RU" altLang="ru-RU" sz="2400" b="1" dirty="0">
              <a:latin typeface="Times New Roman" pitchFamily="18" charset="0"/>
              <a:cs typeface="+mn-cs"/>
              <a:sym typeface="Lucida Grande"/>
            </a:endParaRPr>
          </a:p>
        </p:txBody>
      </p:sp>
      <p:sp>
        <p:nvSpPr>
          <p:cNvPr id="17413" name="TextBox 13"/>
          <p:cNvSpPr txBox="1">
            <a:spLocks noChangeArrowheads="1"/>
          </p:cNvSpPr>
          <p:nvPr/>
        </p:nvSpPr>
        <p:spPr bwMode="auto">
          <a:xfrm>
            <a:off x="8019754" y="3970339"/>
            <a:ext cx="12311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/>
              <a:t>Штрафы по КБК 116..140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33351" y="1695630"/>
            <a:ext cx="7872966" cy="4618038"/>
          </a:xfrm>
          <a:prstGeom prst="roundRect">
            <a:avLst/>
          </a:prstGeom>
          <a:noFill/>
          <a:ln w="25400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8027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897981" y="1"/>
            <a:ext cx="38528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190" tIns="48096" rIns="96190" bIns="48096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endParaRPr lang="ru-RU" altLang="ru-RU" sz="2400" b="1">
              <a:solidFill>
                <a:srgbClr val="000066"/>
              </a:solidFill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985783" y="0"/>
            <a:ext cx="6103144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latin typeface="Times New Roman" pitchFamily="18" charset="0"/>
                <a:cs typeface="+mn-cs"/>
                <a:sym typeface="Lucida Grande"/>
              </a:rPr>
              <a:t>Отражение в отчетности администрируемых доходов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294" y="1268413"/>
            <a:ext cx="8665036" cy="10080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</a:rPr>
              <a:t>Управление Федеральной налоговой службы администрирует доходы</a:t>
            </a:r>
            <a:br>
              <a:rPr lang="ru-RU" sz="1600" b="1" dirty="0">
                <a:solidFill>
                  <a:prstClr val="black"/>
                </a:solidFill>
              </a:rPr>
            </a:br>
            <a:r>
              <a:rPr lang="ru-RU" sz="1600" b="1" dirty="0">
                <a:solidFill>
                  <a:prstClr val="black"/>
                </a:solidFill>
              </a:rPr>
              <a:t>по КБК 182 1 01 01012 02 0000 110 «Налог на прибыль организаций… зачисляемый в бюджеты субъектов РФ» с элементом 02 «Бюджет субъекта Российской Федерации» </a:t>
            </a:r>
            <a:r>
              <a:rPr lang="ru-RU" sz="1600" b="1" dirty="0" smtClean="0">
                <a:solidFill>
                  <a:prstClr val="black"/>
                </a:solidFill>
              </a:rPr>
              <a:t> (05, 10, 13)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2641" y="5454650"/>
            <a:ext cx="8876109" cy="9794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Формирование </a:t>
            </a:r>
            <a:r>
              <a:rPr lang="ru-RU" b="1" u="sng" dirty="0">
                <a:solidFill>
                  <a:prstClr val="black"/>
                </a:solidFill>
              </a:rPr>
              <a:t>финансовым органом субъекта РФ </a:t>
            </a:r>
            <a:r>
              <a:rPr lang="ru-RU" b="1" u="sng" dirty="0" smtClean="0">
                <a:solidFill>
                  <a:prstClr val="black"/>
                </a:solidFill>
              </a:rPr>
              <a:t>(муниципального образования) отчетности </a:t>
            </a:r>
            <a:r>
              <a:rPr lang="ru-RU" b="1" u="sng" dirty="0">
                <a:solidFill>
                  <a:prstClr val="black"/>
                </a:solidFill>
              </a:rPr>
              <a:t>об исполнении бюджета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3856" y="2420938"/>
            <a:ext cx="2700338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Начисление доходов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3857" y="2997200"/>
            <a:ext cx="2689622" cy="11223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Зачисление доходов на счет 40101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и распределение в бюджет субъекта РФ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3857" y="4231757"/>
            <a:ext cx="5729231" cy="8530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Формирование отчетности АДБ </a:t>
            </a:r>
            <a:br>
              <a:rPr lang="ru-RU" b="1" dirty="0">
                <a:solidFill>
                  <a:prstClr val="black"/>
                </a:solidFill>
              </a:rPr>
            </a:br>
            <a:r>
              <a:rPr lang="ru-RU" b="1" dirty="0">
                <a:solidFill>
                  <a:prstClr val="black"/>
                </a:solidFill>
              </a:rPr>
              <a:t>(Отчеты 0503127,0503123,  0503130, 0503121, 0503164, 0503110, 0503169)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538537" y="2420938"/>
            <a:ext cx="3128964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1 205 11 560   Кт 1 401 10 110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38537" y="3217864"/>
            <a:ext cx="3128963" cy="720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1 210 02 110    Кт 1 205 11 660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457950" y="3753294"/>
            <a:ext cx="2590800" cy="17013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Представление отчетности в финансовый орган бюджета субъекта </a:t>
            </a:r>
            <a:r>
              <a:rPr lang="ru-RU" b="1" dirty="0" smtClean="0">
                <a:solidFill>
                  <a:prstClr val="black"/>
                </a:solidFill>
              </a:rPr>
              <a:t>РФ (муниципального образования)</a:t>
            </a:r>
            <a:endParaRPr lang="ru-RU" sz="1600" b="1" i="1" dirty="0">
              <a:solidFill>
                <a:prstClr val="black"/>
              </a:solidFill>
            </a:endParaRPr>
          </a:p>
        </p:txBody>
      </p:sp>
      <p:cxnSp>
        <p:nvCxnSpPr>
          <p:cNvPr id="27" name="Прямая со стрелкой 26"/>
          <p:cNvCxnSpPr>
            <a:stCxn id="6" idx="3"/>
            <a:endCxn id="28" idx="1"/>
          </p:cNvCxnSpPr>
          <p:nvPr/>
        </p:nvCxnSpPr>
        <p:spPr>
          <a:xfrm>
            <a:off x="3074194" y="2709069"/>
            <a:ext cx="464343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5" idx="3"/>
            <a:endCxn id="29" idx="1"/>
          </p:cNvCxnSpPr>
          <p:nvPr/>
        </p:nvCxnSpPr>
        <p:spPr>
          <a:xfrm>
            <a:off x="3063479" y="3558382"/>
            <a:ext cx="475058" cy="19845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103088" y="4712622"/>
            <a:ext cx="35486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7" name="Прямоугольник 40"/>
          <p:cNvSpPr>
            <a:spLocks noChangeArrowheads="1"/>
          </p:cNvSpPr>
          <p:nvPr/>
        </p:nvSpPr>
        <p:spPr bwMode="auto">
          <a:xfrm>
            <a:off x="1277541" y="989014"/>
            <a:ext cx="4923234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400" b="1">
                <a:solidFill>
                  <a:prstClr val="black"/>
                </a:solidFill>
                <a:latin typeface="Arial" pitchFamily="34" charset="0"/>
                <a:cs typeface="+mn-cs"/>
              </a:rPr>
              <a:t>п. 78 Инструкции 162н, разд.5 Инструкции 191н</a:t>
            </a: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172641" y="2276475"/>
            <a:ext cx="0" cy="2325688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endCxn id="6" idx="1"/>
          </p:cNvCxnSpPr>
          <p:nvPr/>
        </p:nvCxnSpPr>
        <p:spPr>
          <a:xfrm>
            <a:off x="172642" y="2708275"/>
            <a:ext cx="201215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15" idx="1"/>
          </p:cNvCxnSpPr>
          <p:nvPr/>
        </p:nvCxnSpPr>
        <p:spPr>
          <a:xfrm flipV="1">
            <a:off x="172642" y="3559175"/>
            <a:ext cx="201215" cy="1905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endCxn id="16" idx="1"/>
          </p:cNvCxnSpPr>
          <p:nvPr/>
        </p:nvCxnSpPr>
        <p:spPr>
          <a:xfrm>
            <a:off x="172642" y="4602163"/>
            <a:ext cx="201215" cy="56097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rot="5400000">
            <a:off x="6285707" y="5072857"/>
            <a:ext cx="544512" cy="2190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975AA-9552-4869-8E17-D551E3E887B9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18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3405" y="457199"/>
            <a:ext cx="8389087" cy="9250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44286" y="574150"/>
            <a:ext cx="75172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Финансовый  орган (0503140, 0503120, 0503117, 0503124, 0503169 и т.д.) – сводная отчетность 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1818169" y="1382233"/>
            <a:ext cx="0" cy="7230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6712715" y="1360967"/>
            <a:ext cx="0" cy="744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55181" y="2105247"/>
            <a:ext cx="3976577" cy="36363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48716" y="2105247"/>
            <a:ext cx="4497572" cy="21903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587948" y="2466753"/>
            <a:ext cx="40988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Внешние администраторы (ГНИ) представляют полный комплект форм отчетности по доходам бюджета с элементом бюджета 10 (13), в том числе и форму 0503169, включающую расчеты по </a:t>
            </a:r>
            <a:r>
              <a:rPr lang="ru-RU" dirty="0"/>
              <a:t>коду счета </a:t>
            </a:r>
            <a:r>
              <a:rPr lang="ru-RU" dirty="0" smtClean="0"/>
              <a:t>1205ХХ000.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09353" y="2353737"/>
            <a:ext cx="36682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Первичная отчетность СП (ГП):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форма 0503127 включает </a:t>
            </a:r>
            <a:r>
              <a:rPr lang="ru-RU" dirty="0" err="1" smtClean="0"/>
              <a:t>дохо-ды</a:t>
            </a:r>
            <a:r>
              <a:rPr lang="ru-RU" dirty="0" smtClean="0"/>
              <a:t> бюджета со своей главой по БК и доходы внешних </a:t>
            </a:r>
            <a:r>
              <a:rPr lang="ru-RU" dirty="0" err="1" smtClean="0"/>
              <a:t>админи-страторов</a:t>
            </a:r>
            <a:r>
              <a:rPr lang="ru-RU" dirty="0" smtClean="0"/>
              <a:t> с элементом </a:t>
            </a:r>
            <a:r>
              <a:rPr lang="ru-RU" dirty="0" err="1" smtClean="0"/>
              <a:t>бюд-жета</a:t>
            </a:r>
            <a:r>
              <a:rPr lang="ru-RU" dirty="0" smtClean="0"/>
              <a:t>, отличным от 10 (13);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форма 0503169 не включает расчеты внешних </a:t>
            </a:r>
            <a:r>
              <a:rPr lang="ru-RU" dirty="0" err="1" smtClean="0"/>
              <a:t>админи-страторов</a:t>
            </a:r>
            <a:r>
              <a:rPr lang="ru-RU" dirty="0" smtClean="0"/>
              <a:t> по коду счета 1205ХХ000 с элементом  </a:t>
            </a:r>
            <a:r>
              <a:rPr lang="ru-RU" dirty="0" err="1" smtClean="0"/>
              <a:t>бюд-жета</a:t>
            </a:r>
            <a:r>
              <a:rPr lang="ru-RU" dirty="0" smtClean="0"/>
              <a:t>, отличным от 10 (13).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2730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5793" y="476672"/>
            <a:ext cx="1847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ctr"/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529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КДБ 11701…180   121002180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120582660 –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поступили невыясненные поступления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КДБ 11701…180   120582560 – 121002180 –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КДБ 121002ХХХ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1205ХХ660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произведено уточнение доходов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0055" y="554185"/>
            <a:ext cx="6483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невыясненных поступлений</a:t>
            </a:r>
          </a:p>
        </p:txBody>
      </p:sp>
    </p:spTree>
    <p:extLst>
      <p:ext uri="{BB962C8B-B14F-4D97-AF65-F5344CB8AC3E}">
        <p14:creationId xmlns:p14="http://schemas.microsoft.com/office/powerpoint/2010/main" val="123380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6982" y="476672"/>
            <a:ext cx="492237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813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 основных средств с вида на вид: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010434410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010134410 -  амортизация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040110172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– остаточная                              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010136310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010436410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амортизация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010136310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040110172 -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остаточная                       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2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6978" y="476672"/>
            <a:ext cx="492237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63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Разукомплектация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ОС: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010434410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010134410 -  амортизация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040110172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– остаточная                              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010134310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010434410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амортизация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010134310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040110172 -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остаточная                       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65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6978" y="476672"/>
            <a:ext cx="492237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616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Ликвидация части объекта ОС: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010434410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010134410 -  амортизация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040110172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010134410 – остаточная                                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стоимость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57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6978" y="476672"/>
            <a:ext cx="492237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нефинансовых активов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146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демонтажа ОС учитываются на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забалансовом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счете 02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Оприходование материальных запасов 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 результате </a:t>
            </a:r>
            <a:r>
              <a:rPr 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разукомплектации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0105ХХ340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040110172</a:t>
            </a: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52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76672"/>
            <a:ext cx="868776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Расчеты  с учредителем по возврату остатков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graphicFrame>
        <p:nvGraphicFramePr>
          <p:cNvPr id="7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829195"/>
              </p:ext>
            </p:extLst>
          </p:nvPr>
        </p:nvGraphicFramePr>
        <p:xfrm>
          <a:off x="395536" y="1648046"/>
          <a:ext cx="8369300" cy="4907821"/>
        </p:xfrm>
        <a:graphic>
          <a:graphicData uri="http://schemas.openxmlformats.org/drawingml/2006/table">
            <a:tbl>
              <a:tblPr/>
              <a:tblGrid>
                <a:gridCol w="1682750"/>
                <a:gridCol w="2578774"/>
                <a:gridCol w="4107776"/>
              </a:tblGrid>
              <a:tr h="600466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Источник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Операции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Бухгалтерские записи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7355"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Восстановление остатка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4810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963613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4414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1924050" defTabSz="963613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3812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8384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2956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752850" defTabSz="9636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5 205 81 560  – 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5 201 11 610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alt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5 401 10 180 –</a:t>
                      </a:r>
                    </a:p>
                    <a:p>
                      <a:pPr marL="0" marR="0" lvl="0" indent="0" algn="l" defTabSz="9636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5 205 81 660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907704" y="980728"/>
            <a:ext cx="4950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Бюджетное (автономное) учреждение </a:t>
            </a:r>
            <a:endParaRPr lang="ru-RU" altLang="ru-RU" dirty="0">
              <a:solidFill>
                <a:srgbClr val="000066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3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146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заработной платы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пластиковые карты сотрудников: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130211830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130405ХХХ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Начисление заработной платы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140120211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130211730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83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84522" y="476672"/>
            <a:ext cx="72218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885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altLang="ru-RU" sz="2400" dirty="0" smtClean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cs typeface="Times New Roman" panose="02020603050405020304" pitchFamily="18" charset="0"/>
              </a:rPr>
              <a:t>В форме 0503737 неправильно был отражен возврат остатков по субсидиям на иные цели и субсидиям на </a:t>
            </a:r>
            <a:r>
              <a:rPr lang="ru-RU" altLang="ru-RU" sz="2400" dirty="0" err="1" smtClean="0">
                <a:cs typeface="Times New Roman" panose="02020603050405020304" pitchFamily="18" charset="0"/>
              </a:rPr>
              <a:t>госзадание</a:t>
            </a:r>
            <a:r>
              <a:rPr lang="ru-RU" altLang="ru-RU" sz="2400" dirty="0" smtClean="0"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altLang="ru-RU" sz="2400" dirty="0" smtClean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cs typeface="Times New Roman" panose="02020603050405020304" pitchFamily="18" charset="0"/>
              </a:rPr>
              <a:t>Отмечены случаи некорректного отнесения основных средств к ОЦДИ (Постановление Правительства РФ от 26.07.2010 г № 538).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altLang="ru-RU" sz="2400" dirty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cs typeface="Times New Roman" panose="02020603050405020304" pitchFamily="18" charset="0"/>
              </a:rPr>
              <a:t>Отмечены случаи отнесения доходов от штрафов, возмещения недостач, излишков и т.д. на неправильный вид деятельности.</a:t>
            </a:r>
            <a:endParaRPr lang="ru-RU" altLang="ru-RU" sz="2400" dirty="0"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alt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86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60866" y="476672"/>
            <a:ext cx="441460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земельных участков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к учету: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010311310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040110180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кадастровой стоимости: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010311310 – 040110180</a:t>
            </a:r>
          </a:p>
          <a:p>
            <a:pPr algn="just"/>
            <a:endParaRPr lang="ru-RU" altLang="ru-RU" sz="32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казенных учреждений КБК (117……180)</a:t>
            </a:r>
            <a:endParaRPr lang="ru-RU" altLang="ru-RU" sz="32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20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ущерба сотрудником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380465"/>
              </p:ext>
            </p:extLst>
          </p:nvPr>
        </p:nvGraphicFramePr>
        <p:xfrm>
          <a:off x="255181" y="1180215"/>
          <a:ext cx="8782493" cy="5061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2750"/>
                <a:gridCol w="3620032"/>
                <a:gridCol w="2434856"/>
                <a:gridCol w="2434855"/>
              </a:tblGrid>
              <a:tr h="994641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</a:t>
                      </a:r>
                      <a:endParaRPr lang="ru-RU" sz="900" dirty="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68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4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4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4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53354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spc="35">
                          <a:effectLst/>
                        </a:rPr>
                        <a:t>1.</a:t>
                      </a:r>
                      <a:endParaRPr lang="ru-RU" sz="900" b="1" spc="35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 доход в сумме компенсации уплаченного штрафа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КДБ.1.209.30.560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КДБ.1.401.10.130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664435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spc="35">
                          <a:effectLst/>
                        </a:rPr>
                        <a:t>2.</a:t>
                      </a:r>
                      <a:endParaRPr lang="ru-RU" sz="900" b="1" spc="35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Удержана из зарплаты сотрудника сумма штрафа (с его согласия)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КРБ.1.302.11.830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КРБ.1.304.03.730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85714">
                <a:tc>
                  <a:txBody>
                    <a:bodyPr/>
                    <a:lstStyle/>
                    <a:p>
                      <a:pPr marL="7620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900" spc="20">
                          <a:effectLst/>
                        </a:rPr>
                        <a:t>3.</a:t>
                      </a:r>
                      <a:endParaRPr lang="ru-RU" sz="900" spc="20">
                        <a:effectLst/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Отражено погашение долга</a:t>
                      </a:r>
                      <a:endParaRPr lang="ru-RU" sz="24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КРБ.1.304.03.830</a:t>
                      </a:r>
                      <a:endParaRPr lang="ru-RU" sz="24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КДБ.1.209.30.660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162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684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Перечисление в бюджет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6509482"/>
              </p:ext>
            </p:extLst>
          </p:nvPr>
        </p:nvGraphicFramePr>
        <p:xfrm>
          <a:off x="180753" y="1297172"/>
          <a:ext cx="8963248" cy="50023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17960"/>
                <a:gridCol w="2438689"/>
                <a:gridCol w="2380358"/>
                <a:gridCol w="26241"/>
              </a:tblGrid>
              <a:tr h="159488">
                <a:tc gridSpan="4"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ru-RU" sz="24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9144"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Перечислены средства в счет компенсации затрат государства</a:t>
                      </a:r>
                      <a:r>
                        <a:rPr lang="ru-RU" sz="2400" spc="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(на основании выписки из лицевого счета ПБС)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КДБ.1.303.05.830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КРБ.1.304.05.211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68905"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Зачислена сумма компенсации затрат государства в доход бюджета</a:t>
                      </a:r>
                      <a:r>
                        <a:rPr lang="ru-RU" sz="2400" spc="1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(на основании выписки из лицевого счета администратора доходов)</a:t>
                      </a:r>
                      <a:endParaRPr lang="ru-RU" sz="2400" i="1" spc="1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КДБ.1.210.02.130</a:t>
                      </a:r>
                      <a:endParaRPr lang="ru-RU" sz="24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24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КДБ.1.303.05.730</a:t>
                      </a:r>
                      <a:endParaRPr lang="ru-RU" sz="24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692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ущерба сотрудником АУ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4802951"/>
              </p:ext>
            </p:extLst>
          </p:nvPr>
        </p:nvGraphicFramePr>
        <p:xfrm>
          <a:off x="457200" y="1146244"/>
          <a:ext cx="8472657" cy="39042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4792048"/>
                <a:gridCol w="1646555"/>
                <a:gridCol w="1626781"/>
              </a:tblGrid>
              <a:tr h="1189423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713987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Зарплата начислена в рамках платной деятельности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406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Удержана сумма штрафа из зарплаты сотрудника (с его согласия)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2.302.11.830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2.304.03.730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000406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Погашена задолженность сотрудника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2.304.03.830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2.209.30.660</a:t>
                      </a:r>
                    </a:p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033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ущерба сотрудником АУ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9324457"/>
              </p:ext>
            </p:extLst>
          </p:nvPr>
        </p:nvGraphicFramePr>
        <p:xfrm>
          <a:off x="457200" y="1146244"/>
          <a:ext cx="8293395" cy="46362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4728253"/>
                <a:gridCol w="1541721"/>
                <a:gridCol w="1616148"/>
              </a:tblGrid>
              <a:tr h="826247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16839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Зарплата начислена за счет субсидии на </a:t>
                      </a:r>
                      <a:r>
                        <a:rPr lang="ru-RU" sz="2000" spc="35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госзадание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474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Удержана сумма штрафа из зарплаты сотрудника (с его согласия)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4.302.11.830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4.304.03.730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30338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Отражено обязательство по перечислению средств, удержанных из зарплаты в рамках госзадания, на счет по учету средств от приносящей доход деятельности (на основании справки по ф.0504833)</a:t>
                      </a:r>
                      <a:endParaRPr lang="ru-RU" sz="20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4.304.03.830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4.304.06.730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513362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2000" spc="2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Погашена задолженность сотрудника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2.304.06.830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2.209.30.730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2586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начисления по аренде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58077"/>
              </p:ext>
            </p:extLst>
          </p:nvPr>
        </p:nvGraphicFramePr>
        <p:xfrm>
          <a:off x="457200" y="1146244"/>
          <a:ext cx="8293395" cy="3199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4728253"/>
                <a:gridCol w="1541721"/>
                <a:gridCol w="1616148"/>
              </a:tblGrid>
              <a:tr h="826247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39081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474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Начисление сумм дохода от аренды (по условиям договора)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0.205.21.560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0.401.10.120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30338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 арендных платежей (ежемесячно)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1.210.02.560 2.201.11.510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1.205.21.660 2.205.21.660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319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051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резерва отпусков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749479"/>
              </p:ext>
            </p:extLst>
          </p:nvPr>
        </p:nvGraphicFramePr>
        <p:xfrm>
          <a:off x="457200" y="1146244"/>
          <a:ext cx="8293395" cy="35191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7273"/>
                <a:gridCol w="3643732"/>
                <a:gridCol w="2179674"/>
                <a:gridCol w="2062716"/>
              </a:tblGrid>
              <a:tr h="826247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операции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Дебет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Кредит счета</a:t>
                      </a: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39081">
                <a:tc gridSpan="4"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endParaRPr lang="ru-RU" sz="2000" b="1" spc="35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474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Уменьшение резерва отпусков (начисление отпуска за счет резерва)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1.401.60.211(213)</a:t>
                      </a:r>
                    </a:p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0.401.60.211(213)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1.401.20.211(213) 0.109.60.211(213)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30338"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3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2000" b="1" spc="35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резерва отпусков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1.401.20.211(213)</a:t>
                      </a:r>
                    </a:p>
                    <a:p>
                      <a:pPr marL="63500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0.109.60.211(213)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9700" algn="r">
                        <a:lnSpc>
                          <a:spcPct val="114000"/>
                        </a:lnSpc>
                        <a:spcAft>
                          <a:spcPts val="0"/>
                        </a:spcAft>
                      </a:pP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1.401.60.211(213</a:t>
                      </a:r>
                      <a:r>
                        <a:rPr lang="ru-RU" sz="2000" spc="2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0.401.60.211(213</a:t>
                      </a:r>
                      <a:r>
                        <a:rPr lang="ru-RU" sz="2000" spc="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000" spc="20" dirty="0">
                        <a:effectLst/>
                        <a:latin typeface="Times New Roman" panose="02020603050405020304" pitchFamily="18" charset="0"/>
                        <a:ea typeface="Arial Unicode MS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827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8747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оплату лицензий, автострахования и др. учитываются в составе расходов будущих периодов: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040150ХХХ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0302ХХ730</a:t>
            </a:r>
          </a:p>
          <a:p>
            <a:pPr algn="ctr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Ежемесячно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040120ХХХ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040150ХХХ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010960ХХХ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040150ХХХ</a:t>
            </a: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00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232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Эквайринг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4256442"/>
              </p:ext>
            </p:extLst>
          </p:nvPr>
        </p:nvGraphicFramePr>
        <p:xfrm>
          <a:off x="457199" y="977900"/>
          <a:ext cx="8473215" cy="5487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2261"/>
                <a:gridCol w="2881424"/>
                <a:gridCol w="2137144"/>
                <a:gridCol w="2275367"/>
                <a:gridCol w="637019"/>
              </a:tblGrid>
              <a:tr h="349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№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Содержание операций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Дебет счета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Кредит счета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Сумма, руб.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349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Начислен доход от платных услуг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2.205.31.560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2.401.10.130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Поступила выручка за оказанные услуги через </a:t>
                      </a:r>
                      <a:r>
                        <a:rPr lang="ru-RU" sz="1400" dirty="0" err="1">
                          <a:effectLst/>
                        </a:rPr>
                        <a:t>pos</a:t>
                      </a:r>
                      <a:r>
                        <a:rPr lang="ru-RU" sz="1400" dirty="0">
                          <a:effectLst/>
                        </a:rPr>
                        <a:t>-терминал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2.201.23.510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одновременно 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</a:rPr>
                        <a:t>увеличе-ние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забалансового</a:t>
                      </a:r>
                      <a:r>
                        <a:rPr lang="ru-RU" sz="1400" dirty="0">
                          <a:effectLst/>
                        </a:rPr>
                        <a:t> счета 17 (код аналитики 130)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2.205.31.660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50 000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Удержана банком сумма комиссии (расход – по КВР 244)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2.210.05.560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2.201.23.610</a:t>
                      </a:r>
                      <a:br>
                        <a:rPr lang="ru-RU" sz="1400">
                          <a:effectLst/>
                        </a:rPr>
                      </a:br>
                      <a:r>
                        <a:rPr lang="ru-RU" sz="1400">
                          <a:effectLst/>
                        </a:rPr>
                        <a:t>одновременно увеличение забалансового счета 18 (код аналитики 610)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Зачислена на лицевой счет выручка за минусом удержанной комиссии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2.201.11.510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одновременно </a:t>
                      </a:r>
                      <a:r>
                        <a:rPr lang="ru-RU" sz="1400" dirty="0" err="1" smtClean="0">
                          <a:effectLst/>
                        </a:rPr>
                        <a:t>увеличе-ние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забалансового</a:t>
                      </a:r>
                      <a:r>
                        <a:rPr lang="ru-RU" sz="1400" dirty="0">
                          <a:effectLst/>
                        </a:rPr>
                        <a:t> счета 17 (код аналитики 130)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2.201.23.610</a:t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одновременно увеличение </a:t>
                      </a:r>
                      <a:r>
                        <a:rPr lang="ru-RU" sz="1400" dirty="0" err="1">
                          <a:effectLst/>
                        </a:rPr>
                        <a:t>забалансового</a:t>
                      </a:r>
                      <a:r>
                        <a:rPr lang="ru-RU" sz="1400" dirty="0">
                          <a:effectLst/>
                        </a:rPr>
                        <a:t> счета 18 (код аналитики 610)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49 250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776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Начислено вознаграждение банку по договору эквайринга (комиссия)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2.109.90.226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2.302.26.730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  <a:tr h="918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6.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Зачтено обязательство учреждения выплатить банку вознаграждение в счет удержанной комиссии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2.302.26.830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2.210.05.660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750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463" marR="64463" marT="32231" marB="32231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95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Отражение в форме 0503737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856331"/>
              </p:ext>
            </p:extLst>
          </p:nvPr>
        </p:nvGraphicFramePr>
        <p:xfrm>
          <a:off x="276447" y="2500059"/>
          <a:ext cx="8765943" cy="3119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2433"/>
                <a:gridCol w="1202122"/>
                <a:gridCol w="904423"/>
                <a:gridCol w="1359061"/>
                <a:gridCol w="1493348"/>
                <a:gridCol w="1252278"/>
                <a:gridCol w="1252278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Код </a:t>
                      </a:r>
                      <a:r>
                        <a:rPr lang="ru-RU" sz="1200" dirty="0" smtClean="0">
                          <a:effectLst/>
                        </a:rPr>
                        <a:t>строки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Код ана-литики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Исполнено плановых назначений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лицевые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</a:t>
                      </a:r>
                      <a:r>
                        <a:rPr lang="ru-RU" sz="2000" dirty="0" err="1">
                          <a:effectLst/>
                        </a:rPr>
                        <a:t>бан-ковские</a:t>
                      </a:r>
                      <a:r>
                        <a:rPr lang="ru-RU" sz="2000" dirty="0">
                          <a:effectLst/>
                        </a:rPr>
                        <a:t>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некассо-выми опера-циями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итого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Доходы –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010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х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–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50 000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Доходы от оказания платных услуг (работ)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130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50 000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29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1381616"/>
            <a:ext cx="44703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Раздел 1 «Доходы учреждения»: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051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/>
          </p:cNvSpPr>
          <p:nvPr/>
        </p:nvSpPr>
        <p:spPr bwMode="auto">
          <a:xfrm>
            <a:off x="1637767" y="369492"/>
            <a:ext cx="665559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3287098" y="1357150"/>
            <a:ext cx="35049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0" dirty="0">
                <a:solidFill>
                  <a:srgbClr val="2F5597"/>
                </a:solidFill>
              </a:rPr>
              <a:t>Учет </a:t>
            </a:r>
            <a:r>
              <a:rPr lang="ru-RU" altLang="ru-RU" sz="2000" b="0" dirty="0">
                <a:solidFill>
                  <a:srgbClr val="2F5597"/>
                </a:solidFill>
                <a:latin typeface="Arial" pitchFamily="34" charset="0"/>
              </a:rPr>
              <a:t>нефинансовых активов</a:t>
            </a:r>
          </a:p>
        </p:txBody>
      </p:sp>
      <p:sp>
        <p:nvSpPr>
          <p:cNvPr id="3077" name="Прямоугольник 2"/>
          <p:cNvSpPr>
            <a:spLocks noChangeArrowheads="1"/>
          </p:cNvSpPr>
          <p:nvPr/>
        </p:nvSpPr>
        <p:spPr bwMode="auto">
          <a:xfrm>
            <a:off x="657225" y="1762145"/>
            <a:ext cx="8036719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/>
              <a:t> </a:t>
            </a:r>
            <a:r>
              <a:rPr lang="ru-RU" altLang="ru-RU" sz="2400" b="0" dirty="0"/>
              <a:t>Отнесение произведенных затрат со счетов 0 106 00 000 на соответствующие аналитические счета 0 101 00 000 без оформления правоустанавливающих документов</a:t>
            </a:r>
            <a:r>
              <a:rPr lang="ru-RU" altLang="ru-RU" b="0" dirty="0"/>
              <a:t>;</a:t>
            </a:r>
            <a:endParaRPr lang="ru-RU" altLang="ru-RU" b="0" dirty="0">
              <a:latin typeface="Arial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>
                <a:latin typeface="Arial" pitchFamily="34" charset="0"/>
              </a:rPr>
              <a:t> </a:t>
            </a:r>
            <a:r>
              <a:rPr lang="ru-RU" altLang="ru-RU" sz="2400" b="0" dirty="0">
                <a:latin typeface="+mn-lt"/>
              </a:rPr>
              <a:t>Неправомерное отнесение на финансовый результат вложений в нефинансовые активы;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>
                <a:latin typeface="+mn-lt"/>
              </a:rPr>
              <a:t> Отсутствие пересчета стоимости земельных участков в связи с изменением кадастровой стоимости;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81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Отражение в форме 0503737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8167326"/>
              </p:ext>
            </p:extLst>
          </p:nvPr>
        </p:nvGraphicFramePr>
        <p:xfrm>
          <a:off x="276447" y="2500059"/>
          <a:ext cx="8765943" cy="3749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7925"/>
                <a:gridCol w="1026630"/>
                <a:gridCol w="904423"/>
                <a:gridCol w="1359061"/>
                <a:gridCol w="1493348"/>
                <a:gridCol w="1252278"/>
                <a:gridCol w="1252278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Код </a:t>
                      </a:r>
                      <a:r>
                        <a:rPr lang="ru-RU" sz="1200" dirty="0" smtClean="0">
                          <a:effectLst/>
                        </a:rPr>
                        <a:t>строки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Код ана-литики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Исполнено плановых назначений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лицевые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</a:t>
                      </a:r>
                      <a:r>
                        <a:rPr lang="ru-RU" sz="2000" dirty="0" err="1">
                          <a:effectLst/>
                        </a:rPr>
                        <a:t>бан-ковские</a:t>
                      </a:r>
                      <a:r>
                        <a:rPr lang="ru-RU" sz="2000" dirty="0">
                          <a:effectLst/>
                        </a:rPr>
                        <a:t> счета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некассо-выми опера-циями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итого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Расходы –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Прочая закупка товаров, работ и услуг для обеспечения государственных (муниципальных) нужд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244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750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30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1381616"/>
            <a:ext cx="45519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Раздел 2 «Расходы учреждения»: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9246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71615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Отражение в форме 0503737</a:t>
            </a:r>
            <a:endParaRPr lang="ru-RU" sz="32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8616875"/>
              </p:ext>
            </p:extLst>
          </p:nvPr>
        </p:nvGraphicFramePr>
        <p:xfrm>
          <a:off x="276447" y="1468658"/>
          <a:ext cx="8765943" cy="52991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7925"/>
                <a:gridCol w="1026630"/>
                <a:gridCol w="823435"/>
                <a:gridCol w="1318437"/>
                <a:gridCol w="1531089"/>
                <a:gridCol w="1424763"/>
                <a:gridCol w="1163664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Код стро-ки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Код ана-литики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Исполнено плановых назначений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через лицевые счета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через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бан-ковские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счета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некассо-выми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опера-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циями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Источники финансирования дефицита средств –всего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Изменение остатков средств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-750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остатков средств,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-50 000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-99 250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уменьшение остатков средств, 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50 000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Изменение остатков по внутренним оборотам средств учреждения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730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49 250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-49 250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47625" marB="47625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3A0B7-328C-436A-A27A-E2B5379563B1}" type="slidenum">
              <a:rPr lang="ru-RU" smtClean="0"/>
              <a:t>31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4411" y="990792"/>
            <a:ext cx="801161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Раздел 3 «</a:t>
            </a:r>
            <a:r>
              <a:rPr lang="ru-RU" sz="2000" dirty="0"/>
              <a:t>Источники финансирования дефицита средств учреждения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»: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1757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91297" y="476672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340768"/>
            <a:ext cx="8640960" cy="7639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бюджетных обязательств осуществляется в соответствии с письмом 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финансов РФ от 21.01.2013</a:t>
            </a:r>
          </a:p>
          <a:p>
            <a:pPr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02-06-07/155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"О порядке отражения обязательств в бухгалтерском учете организаций сектора государственного </a:t>
            </a: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управления"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63613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ru-RU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63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196752"/>
            <a:ext cx="86409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/>
              <a:t> обязательства по </a:t>
            </a:r>
            <a:r>
              <a:rPr lang="ru-RU" b="1" dirty="0" smtClean="0"/>
              <a:t>заключенным </a:t>
            </a:r>
            <a:r>
              <a:rPr lang="ru-RU" b="1" dirty="0"/>
              <a:t>получателями бюджетных средств государственных </a:t>
            </a:r>
            <a:r>
              <a:rPr lang="ru-RU" b="1" dirty="0" smtClean="0"/>
              <a:t>контрактов </a:t>
            </a:r>
            <a:r>
              <a:rPr lang="ru-RU" b="1" dirty="0"/>
              <a:t>(договоров</a:t>
            </a:r>
            <a:r>
              <a:rPr lang="ru-RU" b="1" dirty="0" smtClean="0"/>
              <a:t>), </a:t>
            </a:r>
            <a:r>
              <a:rPr lang="ru-RU" b="1" dirty="0"/>
              <a:t>а также обязательства по государственным </a:t>
            </a:r>
            <a:r>
              <a:rPr lang="ru-RU" b="1" dirty="0" smtClean="0"/>
              <a:t>контрактам </a:t>
            </a:r>
            <a:r>
              <a:rPr lang="ru-RU" b="1" dirty="0"/>
              <a:t>(договорам), принятым в прошлые годы и не исполненным по состоянию на начало текущего финансового года, </a:t>
            </a:r>
            <a:r>
              <a:rPr lang="ru-RU" b="1" dirty="0" smtClean="0"/>
              <a:t>подлежащим исполнению в </a:t>
            </a:r>
            <a:r>
              <a:rPr lang="ru-RU" b="1" dirty="0"/>
              <a:t>текущем финансовом году, – в сумме заключенных контрактов, договоров;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91297" y="476672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792" y="3556466"/>
            <a:ext cx="86409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/>
              <a:t>обязательства по </a:t>
            </a:r>
            <a:r>
              <a:rPr lang="ru-RU" b="1" dirty="0" smtClean="0"/>
              <a:t>оплате  </a:t>
            </a:r>
            <a:r>
              <a:rPr lang="ru-RU" b="1" dirty="0"/>
              <a:t>заработной </a:t>
            </a:r>
            <a:r>
              <a:rPr lang="ru-RU" b="1" dirty="0" smtClean="0"/>
              <a:t>платы  работникам, </a:t>
            </a:r>
            <a:r>
              <a:rPr lang="ru-RU" b="1" dirty="0"/>
              <a:t>предусмотренные к исполнению </a:t>
            </a:r>
            <a:r>
              <a:rPr lang="ru-RU" b="1" dirty="0" smtClean="0"/>
              <a:t>в </a:t>
            </a:r>
            <a:r>
              <a:rPr lang="ru-RU" b="1" dirty="0"/>
              <a:t>текущем финансовом году, – в объеме утвержденных лимитов бюджетных обязательств;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520" y="5013176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выплате </a:t>
            </a:r>
            <a:r>
              <a:rPr lang="ru-RU" b="1" dirty="0" smtClean="0"/>
              <a:t> командировочных </a:t>
            </a:r>
            <a:r>
              <a:rPr lang="ru-RU" b="1" dirty="0"/>
              <a:t>расходов (в том числе авансовых платежей), иных выплат (суточных, разъездных и т. п.) в соответствии с трудовыми </a:t>
            </a:r>
            <a:r>
              <a:rPr lang="ru-RU" b="1" dirty="0" smtClean="0"/>
              <a:t>договорами, </a:t>
            </a:r>
            <a:r>
              <a:rPr lang="ru-RU" b="1" dirty="0"/>
              <a:t>предусмотренные к исполнению в текущем финансовом году, – в сумме начисленных обязательств (выплат);</a:t>
            </a:r>
          </a:p>
        </p:txBody>
      </p:sp>
    </p:spTree>
    <p:extLst>
      <p:ext uri="{BB962C8B-B14F-4D97-AF65-F5344CB8AC3E}">
        <p14:creationId xmlns:p14="http://schemas.microsoft.com/office/powerpoint/2010/main" val="173990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65272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оплате </a:t>
            </a:r>
            <a:r>
              <a:rPr lang="ru-RU" b="1" dirty="0" smtClean="0"/>
              <a:t>выплат </a:t>
            </a:r>
            <a:r>
              <a:rPr lang="ru-RU" b="1" dirty="0"/>
              <a:t>государственным </a:t>
            </a:r>
            <a:r>
              <a:rPr lang="ru-RU" b="1" dirty="0" smtClean="0"/>
              <a:t>служащим</a:t>
            </a:r>
            <a:r>
              <a:rPr lang="ru-RU" b="1" dirty="0"/>
              <a:t>, а также </a:t>
            </a:r>
            <a:r>
              <a:rPr lang="ru-RU" b="1" dirty="0" smtClean="0"/>
              <a:t>работникам </a:t>
            </a:r>
            <a:r>
              <a:rPr lang="ru-RU" b="1" dirty="0"/>
              <a:t>казенных учреждений</a:t>
            </a:r>
            <a:r>
              <a:rPr lang="ru-RU" b="1" dirty="0" smtClean="0"/>
              <a:t>, предусмотренные к исполнению в текущем финансовом году (публичные обязательства, не относящиеся к нормативным</a:t>
            </a:r>
            <a:r>
              <a:rPr lang="ru-RU" b="1" dirty="0"/>
              <a:t>), – в сумме начисленных обязательств (выплат);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1297" y="476672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792" y="3556466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публичные нормативные обязательства перед физическими лицами, предусмотренные к исполнению </a:t>
            </a:r>
            <a:r>
              <a:rPr lang="ru-RU" b="1" dirty="0" smtClean="0"/>
              <a:t>в </a:t>
            </a:r>
            <a:r>
              <a:rPr lang="ru-RU" b="1" dirty="0"/>
              <a:t>текущем финансовом году, – в сумме начисленных публичных нормативных обязательств (выплат);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5013176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оплате </a:t>
            </a:r>
            <a:r>
              <a:rPr lang="ru-RU" b="1" dirty="0" smtClean="0"/>
              <a:t>обязательных </a:t>
            </a:r>
            <a:r>
              <a:rPr lang="ru-RU" b="1" dirty="0"/>
              <a:t>платежей в бюджеты бюджетной системы Российской Федерации (налогов, сборов, пошлин, взносов, включая обязательства по уплате страховых взносов в государственные внебюджетные фонды, иных выплат), предусмотренные к исполнению </a:t>
            </a:r>
            <a:r>
              <a:rPr lang="ru-RU" b="1" dirty="0" smtClean="0"/>
              <a:t>в </a:t>
            </a:r>
            <a:r>
              <a:rPr lang="ru-RU" b="1" dirty="0"/>
              <a:t>текущем финансовом году, – в сумме начисленных обязательств (платежей);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58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652722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возмещению вреда, причиненного получателем бюджетных средств при осуществлении им деятельности, по иным выплатам, обусловленные вступившими в законную силу решениями суда, предусмотренные к исполнению за счет средств соответствующего бюджета в текущем финансовом году, – в сумме начисленных обязательств (выплат);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91297" y="476672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933056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обязательства по предоставлению </a:t>
            </a:r>
            <a:r>
              <a:rPr lang="ru-RU" b="1" dirty="0" smtClean="0"/>
              <a:t>субсидий </a:t>
            </a:r>
            <a:r>
              <a:rPr lang="ru-RU" b="1" dirty="0"/>
              <a:t>бюджетным и автономным учреждениям на возмещение нормативных затрат, связанных с оказанием ими в соответствии с государственным </a:t>
            </a:r>
            <a:r>
              <a:rPr lang="ru-RU" b="1" dirty="0" smtClean="0"/>
              <a:t> заданием государственных  </a:t>
            </a:r>
            <a:r>
              <a:rPr lang="ru-RU" b="1" dirty="0"/>
              <a:t>услуг (выполнением работ) – в сумме заключенных соглашений;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03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188640"/>
            <a:ext cx="8640960" cy="64807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652722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обязательства по предоставлению из соответствующего бюджета субсидий бюджетным и автономным учреждениям на иные цели:</a:t>
            </a:r>
          </a:p>
          <a:p>
            <a:r>
              <a:rPr lang="ru-RU" b="1" dirty="0"/>
              <a:t>– в сумме заключенных договоров (соглашений) о предоставлении субсидии, если иное основание для предоставления субсидии на иные цели не предусмотрено нормативными правовыми </a:t>
            </a:r>
            <a:r>
              <a:rPr lang="ru-RU" b="1" dirty="0" smtClean="0"/>
              <a:t>актами</a:t>
            </a:r>
            <a:r>
              <a:rPr lang="ru-RU" b="1" dirty="0"/>
              <a:t>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91297" y="476672"/>
            <a:ext cx="59537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0F6FC6">
                        <a:tint val="40000"/>
                        <a:satMod val="250000"/>
                      </a:srgbClr>
                    </a:gs>
                    <a:gs pos="9000">
                      <a:srgbClr val="0F6FC6">
                        <a:tint val="52000"/>
                        <a:satMod val="300000"/>
                      </a:srgbClr>
                    </a:gs>
                    <a:gs pos="50000">
                      <a:srgbClr val="0F6FC6">
                        <a:shade val="20000"/>
                        <a:satMod val="300000"/>
                      </a:srgbClr>
                    </a:gs>
                    <a:gs pos="79000">
                      <a:srgbClr val="0F6FC6">
                        <a:tint val="52000"/>
                        <a:satMod val="300000"/>
                      </a:srgbClr>
                    </a:gs>
                    <a:gs pos="100000">
                      <a:srgbClr val="0F6FC6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Учет бюджетных обязательств</a:t>
            </a:r>
            <a:endParaRPr lang="ru-RU" sz="3000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0F6FC6">
                      <a:tint val="40000"/>
                      <a:satMod val="250000"/>
                    </a:srgbClr>
                  </a:gs>
                  <a:gs pos="9000">
                    <a:srgbClr val="0F6FC6">
                      <a:tint val="52000"/>
                      <a:satMod val="300000"/>
                    </a:srgbClr>
                  </a:gs>
                  <a:gs pos="50000">
                    <a:srgbClr val="0F6FC6">
                      <a:shade val="20000"/>
                      <a:satMod val="300000"/>
                    </a:srgbClr>
                  </a:gs>
                  <a:gs pos="79000">
                    <a:srgbClr val="0F6FC6">
                      <a:tint val="52000"/>
                      <a:satMod val="300000"/>
                    </a:srgbClr>
                  </a:gs>
                  <a:gs pos="100000">
                    <a:srgbClr val="0F6FC6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3356992"/>
            <a:ext cx="864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обязательства по предоставлению в текущем финансовом году из соответствующего бюджета межбюджетных трансфертов:</a:t>
            </a:r>
          </a:p>
          <a:p>
            <a:r>
              <a:rPr lang="ru-RU" b="1" dirty="0" smtClean="0"/>
              <a:t>- обусловленных </a:t>
            </a:r>
            <a:r>
              <a:rPr lang="ru-RU" b="1" dirty="0"/>
              <a:t>законом (дотации, субсидии, субвенции и иные межбюджетные трансферты) – в объеме бюджетных ассигнований соответствующего бюджета на указанные цели;</a:t>
            </a:r>
          </a:p>
          <a:p>
            <a:r>
              <a:rPr lang="ru-RU" b="1" dirty="0" smtClean="0"/>
              <a:t>- обусловленных </a:t>
            </a:r>
            <a:r>
              <a:rPr lang="ru-RU" b="1" dirty="0"/>
              <a:t>соглашением о предоставлении субсидий, субвенций или иных межбюджетных трансфертов – в сумме заключенных соглашений;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44" y="5591669"/>
            <a:ext cx="8645525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78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7053" y="765593"/>
            <a:ext cx="7920182" cy="1298938"/>
          </a:xfrm>
        </p:spPr>
        <p:txBody>
          <a:bodyPr>
            <a:norm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2392378"/>
            <a:ext cx="8711322" cy="4089587"/>
          </a:xfrm>
        </p:spPr>
        <p:txBody>
          <a:bodyPr>
            <a:normAutofit fontScale="92500" lnSpcReduction="20000"/>
          </a:bodyPr>
          <a:lstStyle/>
          <a:p>
            <a:pPr marL="1382997" marR="4559" lvl="3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ОСНОВНЫЕ НОВАЦИИ!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Присвоение ЦЕЛЕВОЙ ФУНКЦИИ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УНИКАЛЬНОГО КОДА ОБЪЕКТА КАП.ВЛОЖЕНИЙ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None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(КОД С ИСТОРИЕЙ -  правила присвоения кода)</a:t>
            </a:r>
          </a:p>
          <a:p>
            <a:pPr marL="1840197" marR="4559" lvl="4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Группировка вложений: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Стадия реализации </a:t>
            </a:r>
            <a:r>
              <a:rPr lang="ru-RU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инвест</a:t>
            </a: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. проекта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Стадия завершения и регистрации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 строительства</a:t>
            </a:r>
          </a:p>
          <a:p>
            <a:pPr marL="2297397" marR="4559" lvl="5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реализуется (изменяется целевая функция)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37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52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188" y="717805"/>
            <a:ext cx="7920182" cy="687480"/>
          </a:xfrm>
        </p:spPr>
        <p:txBody>
          <a:bodyPr>
            <a:norm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учетный код объекта на отчетную дату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СТРУКТУРА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1 - 3 разряды - код главного распорядителя бюджетных средств по бюджетной классификации расходов бюджетов;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4 - 23 разряды - уникальный номер реестровой записи участника бюджетного процесса;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24 - 27 разряды - порядковый номер, присвоенный субъектом учета при принятии к бюджетному учету капитальных вложений;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28 разряд - код контура идентификации сведений об объекте, присвоенный субъектом учета: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1 - в части сведений, не составляющих государственную тайну;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2 - в части сведений, составляющих государственную тайну;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38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69662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797" y="739070"/>
            <a:ext cx="7920182" cy="866445"/>
          </a:xfrm>
        </p:spPr>
        <p:txBody>
          <a:bodyPr>
            <a:no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2020223"/>
            <a:ext cx="8711322" cy="4089587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код статуса объекта (информация о состоянии объекта на отчетную дату</a:t>
            </a:r>
          </a:p>
          <a:p>
            <a:pPr lvl="1">
              <a:buNone/>
            </a:pPr>
            <a:endParaRPr lang="ru-RU" sz="1800" b="1" dirty="0" smtClean="0">
              <a:solidFill>
                <a:srgbClr val="00B050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0Х -  РЕАЛИЗАЦИЯ ИНВЕСТИЦИОННОГО ПРОЕКТА: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01 - строительство (приобретение) ведется;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02 - объект законсервирован;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03 - строительство объекта приостановлено без консервации;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04 - строительство объекта не начиналось;</a:t>
            </a:r>
          </a:p>
          <a:p>
            <a:pPr lvl="2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05 - иной статус объекта;</a:t>
            </a:r>
          </a:p>
          <a:p>
            <a:pPr lvl="2">
              <a:buNone/>
            </a:pPr>
            <a:endParaRPr lang="ru-RU" sz="1800" b="1" dirty="0" smtClean="0">
              <a:solidFill>
                <a:srgbClr val="00B05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39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65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Заголовок 1"/>
          <p:cNvSpPr>
            <a:spLocks/>
          </p:cNvSpPr>
          <p:nvPr/>
        </p:nvSpPr>
        <p:spPr bwMode="auto">
          <a:xfrm>
            <a:off x="2488407" y="114300"/>
            <a:ext cx="665559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400" b="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4100" name="Прямоугольник 2"/>
          <p:cNvSpPr>
            <a:spLocks noChangeArrowheads="1"/>
          </p:cNvSpPr>
          <p:nvPr/>
        </p:nvSpPr>
        <p:spPr bwMode="auto">
          <a:xfrm>
            <a:off x="657225" y="2219364"/>
            <a:ext cx="8036719" cy="552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 smtClean="0">
                <a:latin typeface="+mj-lt"/>
              </a:rPr>
              <a:t>Отсутствие </a:t>
            </a:r>
            <a:r>
              <a:rPr lang="ru-RU" altLang="ru-RU" b="0" dirty="0">
                <a:latin typeface="+mj-lt"/>
              </a:rPr>
              <a:t>подтверждающих документов по объектам незавершенного строительства;</a:t>
            </a:r>
          </a:p>
          <a:p>
            <a:pPr algn="just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b="0" dirty="0">
                <a:latin typeface="+mj-lt"/>
              </a:rPr>
              <a:t> Неправомерное отражение в учете земельных участков; </a:t>
            </a:r>
            <a:endParaRPr lang="ru-RU" altLang="ru-RU" b="0" dirty="0" smtClean="0">
              <a:latin typeface="+mj-lt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dirty="0" smtClean="0">
                <a:latin typeface="+mj-lt"/>
                <a:cs typeface="Times New Roman" panose="02020603050405020304" pitchFamily="18" charset="0"/>
              </a:rPr>
              <a:t>Несоответствие </a:t>
            </a:r>
            <a:r>
              <a:rPr lang="ru-RU" altLang="ru-RU" dirty="0">
                <a:latin typeface="+mj-lt"/>
                <a:cs typeface="Times New Roman" panose="02020603050405020304" pitchFamily="18" charset="0"/>
              </a:rPr>
              <a:t>сумм по КОСГУ 310, 410, 340, 440 в форме </a:t>
            </a:r>
            <a:r>
              <a:rPr lang="ru-RU" altLang="ru-RU" dirty="0" smtClean="0">
                <a:latin typeface="+mj-lt"/>
                <a:cs typeface="Times New Roman" panose="02020603050405020304" pitchFamily="18" charset="0"/>
              </a:rPr>
              <a:t>0503121(0503721) </a:t>
            </a:r>
            <a:r>
              <a:rPr lang="ru-RU" altLang="ru-RU" dirty="0">
                <a:latin typeface="+mj-lt"/>
                <a:cs typeface="Times New Roman" panose="02020603050405020304" pitchFamily="18" charset="0"/>
              </a:rPr>
              <a:t>и поступлением и выбытием ОС и материальных запасов в форме </a:t>
            </a:r>
            <a:r>
              <a:rPr lang="ru-RU" altLang="ru-RU" dirty="0" smtClean="0">
                <a:latin typeface="+mj-lt"/>
                <a:cs typeface="Times New Roman" panose="02020603050405020304" pitchFamily="18" charset="0"/>
              </a:rPr>
              <a:t>0503168 (0503768).</a:t>
            </a:r>
            <a:endParaRPr lang="ru-RU" altLang="ru-RU" dirty="0">
              <a:latin typeface="+mj-lt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b="0" dirty="0">
              <a:latin typeface="Arial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ru-RU" altLang="ru-RU" b="0" dirty="0">
              <a:latin typeface="Arial" pitchFamily="34" charset="0"/>
            </a:endParaRPr>
          </a:p>
        </p:txBody>
      </p:sp>
      <p:sp>
        <p:nvSpPr>
          <p:cNvPr id="4101" name="TextBox 1"/>
          <p:cNvSpPr txBox="1">
            <a:spLocks noChangeArrowheads="1"/>
          </p:cNvSpPr>
          <p:nvPr/>
        </p:nvSpPr>
        <p:spPr bwMode="auto">
          <a:xfrm>
            <a:off x="2851145" y="1622975"/>
            <a:ext cx="35049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0" dirty="0">
                <a:solidFill>
                  <a:srgbClr val="2F5597"/>
                </a:solidFill>
              </a:rPr>
              <a:t>Учет </a:t>
            </a:r>
            <a:r>
              <a:rPr lang="ru-RU" altLang="ru-RU" sz="2000" b="0" dirty="0">
                <a:solidFill>
                  <a:srgbClr val="2F5597"/>
                </a:solidFill>
                <a:latin typeface="Arial" pitchFamily="34" charset="0"/>
              </a:rPr>
              <a:t>нефинансовых активов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88524" y="649612"/>
            <a:ext cx="62944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</p:spTree>
    <p:extLst>
      <p:ext uri="{BB962C8B-B14F-4D97-AF65-F5344CB8AC3E}">
        <p14:creationId xmlns:p14="http://schemas.microsoft.com/office/powerpoint/2010/main" val="62053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671" y="824135"/>
            <a:ext cx="8997252" cy="908972"/>
          </a:xfrm>
        </p:spPr>
        <p:txBody>
          <a:bodyPr>
            <a:no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2200984"/>
            <a:ext cx="8711322" cy="408958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код статуса объекта (информация о состоянии объекта на отчетную дату)</a:t>
            </a:r>
          </a:p>
          <a:p>
            <a:pPr lvl="1">
              <a:buFont typeface="Wingdings" pitchFamily="2" charset="2"/>
              <a:buChar char="Ø"/>
            </a:pPr>
            <a:endParaRPr lang="ru-RU" sz="1800" b="1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1Х - ЗАВЕРШЕНА РЕАЛИЗАЦИЯ ИНВЕСТИЦИОННОГО ПРОЕКТА: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11 - государственная регистрация права собственности публично правового образования пройдена;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12 - государственная регистрация права оперативного управлений публично правового образования пройдена;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13 - государственная регистрация права хозяйственного ведения публично правового образования пройдена;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14 - документы находятся на государственной регистрации;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15 - документы не направлены на государственную регистрацию;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16 - отказ в государственной регистрации;</a:t>
            </a:r>
          </a:p>
          <a:p>
            <a:pPr lvl="1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17 - акт на ввод в эксплуатацию отсутствует;</a:t>
            </a:r>
          </a:p>
          <a:p>
            <a:pPr lvl="2">
              <a:buFont typeface="Wingdings" pitchFamily="2" charset="2"/>
              <a:buChar char="Ø"/>
            </a:pPr>
            <a:endParaRPr lang="ru-RU" sz="1800" b="1" dirty="0" smtClean="0">
              <a:solidFill>
                <a:srgbClr val="00B050"/>
              </a:solidFill>
            </a:endParaRPr>
          </a:p>
          <a:p>
            <a:pPr lvl="2">
              <a:buFont typeface="Wingdings" pitchFamily="2" charset="2"/>
              <a:buChar char="Ø"/>
            </a:pPr>
            <a:endParaRPr lang="ru-RU" sz="1800" b="1" dirty="0" smtClean="0">
              <a:solidFill>
                <a:srgbClr val="00B05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40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419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336" y="547677"/>
            <a:ext cx="7920182" cy="687480"/>
          </a:xfrm>
        </p:spPr>
        <p:txBody>
          <a:bodyPr>
            <a:noAutofit/>
          </a:bodyPr>
          <a:lstStyle/>
          <a:p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Сведения по незавершенным объектам</a:t>
            </a:r>
            <a:b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spc="-4" dirty="0" smtClean="0">
                <a:solidFill>
                  <a:schemeClr val="accent5">
                    <a:lumMod val="75000"/>
                  </a:schemeClr>
                </a:solidFill>
              </a:rPr>
              <a:t>строительства (ф. 0503190) для всех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код статуса объекта (информация о состоянии объекта на отчетную дату)</a:t>
            </a:r>
          </a:p>
          <a:p>
            <a:pPr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2Х - ВЫБЫТИЕ КАПИТАЛЬНЫХ ВЛОЖЕНИЙ</a:t>
            </a:r>
          </a:p>
          <a:p>
            <a:pPr lvl="1">
              <a:buNone/>
            </a:pPr>
            <a:r>
              <a:rPr lang="ru-RU" sz="2000" b="1" dirty="0" smtClean="0">
                <a:solidFill>
                  <a:srgbClr val="00B050"/>
                </a:solidFill>
                <a:latin typeface="+mn-lt"/>
                <a:cs typeface="+mn-cs"/>
              </a:rPr>
              <a:t> (ОБЪЕКТА НЕЗАВЕРШЕННОГО СТРОИТЕЛЬСТВА):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21 - передача объекта незавершенного строительства в собственность иному публично-правовому образованию;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22 - передача объекта незавершенного строительства бюджетному (автономному) учреждению;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23 - передача объекта незавершенного строительства унитарному предприятию;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24 - передача объекта незавершенного строительства иному субъекту хозяйственной деятельности;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25 - приватизация (продажа) объекта незавершенного строительства;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26 - передача по концессионному соглашению;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27 - списание и снос объекта незавершенного строительства;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  <a:latin typeface="+mn-lt"/>
                <a:cs typeface="+mn-cs"/>
              </a:rPr>
              <a:t>28 - иное основание.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41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597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spc="-4" dirty="0" smtClean="0">
                <a:solidFill>
                  <a:schemeClr val="accent5">
                    <a:lumMod val="75000"/>
                  </a:schemeClr>
                </a:solidFill>
              </a:rPr>
              <a:t>ЦЕЛЕВАЯ ФУНКЦИЯ 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1222744"/>
            <a:ext cx="8711322" cy="472085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1 - завершение строительства (реконструкции, технического перевооружения);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2 - консервация объекта незавершенного строительства; 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3 - приватизация (продажа) объекта незавершенного строительства; 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4 - передача объекта незавершенного строительства другим субъектам хозяйственной деятельности;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5 - передача объекта незавершенного строительства в собственность  ППО;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6 - принятие объекта незавершенного строительства в  казну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7 - передача в концессию;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8 - списание и снос объекта незавершенного строительства;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9 – строительство (реконструкция, техническое перевооружение) объекта незавершенного строительства продолжается;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10 - целевая функция не требуется (указывается в случае завершения строительства объекта незавершенного строительства);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11 - целевая функция не определена;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B050"/>
                </a:solidFill>
              </a:rPr>
              <a:t>12 - иная целевая функция;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42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47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990" y="892530"/>
            <a:ext cx="6214575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spc="-4" dirty="0" smtClean="0">
                <a:solidFill>
                  <a:schemeClr val="accent5">
                    <a:lumMod val="75000"/>
                  </a:schemeClr>
                </a:solidFill>
              </a:rPr>
              <a:t>ПРИНЯТЫЕ СТАНДАРТЫ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43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7091" y="1479176"/>
            <a:ext cx="8659091" cy="67403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«Концептуальные основы бухгалтерского учета и отчетности организаций государственного сектора»  от 31.12.16  № 256н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Опубликован: 03.05.2017  /// Вступил в силу:   13.05.2017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 smtClean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«Основные средства»  от 31.12.16  № 257н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</a:t>
            </a:r>
            <a:r>
              <a:rPr lang="ru-RU" sz="1400" b="1" dirty="0" smtClean="0">
                <a:latin typeface="Times New Roman"/>
                <a:cs typeface="Times New Roman"/>
              </a:rPr>
              <a:t>02.05.2017  </a:t>
            </a:r>
            <a:r>
              <a:rPr lang="ru-RU" sz="1400" b="1" dirty="0">
                <a:latin typeface="Times New Roman"/>
                <a:cs typeface="Times New Roman"/>
              </a:rPr>
              <a:t>////    Вступил в силу – </a:t>
            </a:r>
            <a:r>
              <a:rPr lang="ru-RU" sz="1400" b="1" dirty="0" smtClean="0">
                <a:latin typeface="Times New Roman"/>
                <a:cs typeface="Times New Roman"/>
              </a:rPr>
              <a:t>12.05.2017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 smtClean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«Аренда»  от 31.12.16  № 258н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16.05.2017  ////    Вступил в силу – 26.05.2017 </a:t>
            </a:r>
            <a:endParaRPr lang="ru-RU" sz="14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>
              <a:latin typeface="Times New Roman"/>
              <a:cs typeface="Times New Roman"/>
            </a:endParaRPr>
          </a:p>
          <a:p>
            <a:pPr marL="267829" marR="4559" indent="-256432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«Обесценение»  от 31.12.16  № 259н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 smtClean="0">
                <a:latin typeface="Times New Roman"/>
                <a:cs typeface="Times New Roman"/>
              </a:rPr>
              <a:t>Опубликован</a:t>
            </a:r>
            <a:r>
              <a:rPr lang="ru-RU" sz="1400" b="1" dirty="0">
                <a:latin typeface="Times New Roman"/>
                <a:cs typeface="Times New Roman"/>
              </a:rPr>
              <a:t>: 02.05.2017  ////    Вступил в силу – </a:t>
            </a:r>
            <a:r>
              <a:rPr lang="ru-RU" sz="1400" b="1" dirty="0" smtClean="0">
                <a:latin typeface="Times New Roman"/>
                <a:cs typeface="Times New Roman"/>
              </a:rPr>
              <a:t>12.05.2017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400" b="1" dirty="0">
              <a:latin typeface="Times New Roman"/>
              <a:cs typeface="Times New Roman"/>
            </a:endParaRPr>
          </a:p>
          <a:p>
            <a:pPr marL="319115" marR="4559" indent="-307718" algn="ctr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ü"/>
              <a:tabLst>
                <a:tab pos="216543" algn="l"/>
              </a:tabLst>
            </a:pPr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«Представление бухгалтерской (финансовой) отчетности»» от 31.12.16 № 260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1400" b="1" dirty="0">
                <a:latin typeface="Times New Roman"/>
                <a:cs typeface="Times New Roman"/>
              </a:rPr>
              <a:t>Опубликован: 03.05.2017  ////     Вступил в силу – 13.05.2017 </a:t>
            </a: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400" b="1" dirty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400" b="1" dirty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276512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8" y="1713716"/>
            <a:ext cx="7389568" cy="223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900" b="0" dirty="0" smtClean="0">
                <a:solidFill>
                  <a:srgbClr val="000000"/>
                </a:solidFill>
              </a:rPr>
              <a:t>«Концептуальные основы бухгалтерского учета и отчетности организаций государственного сектора»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256н от 31.12.2016г. </a:t>
            </a:r>
            <a:endParaRPr sz="29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44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15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4224" y="774078"/>
            <a:ext cx="81283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МЕТОДЫ И ПРИНЦИПЫ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ведения бухгалтерского учета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45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0796" y="4249050"/>
            <a:ext cx="5277615" cy="298303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224" y="1562986"/>
            <a:ext cx="7966364" cy="377617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 ведении бухгалтерского учета используется:</a:t>
            </a:r>
          </a:p>
          <a:p>
            <a:pPr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МЕТОД НАЧИСЛЕНИЯ 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МЕТОД ДВОЙНОЙ ЗАПИСИ </a:t>
            </a:r>
          </a:p>
          <a:p>
            <a:pPr marL="764918" lvl="1" indent="-307718"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(балансовые счета Дт/Кт,</a:t>
            </a:r>
          </a:p>
          <a:p>
            <a:pPr marL="764918" lvl="1" indent="-307718" algn="just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за балансом – простая запись)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Принцип равномерности признания доходов и расходов </a:t>
            </a:r>
          </a:p>
          <a:p>
            <a:pPr marL="307718" indent="-307718"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Допущение временной определенности фактов хозяйственной жизни </a:t>
            </a:r>
          </a:p>
        </p:txBody>
      </p:sp>
    </p:spTree>
    <p:extLst>
      <p:ext uri="{BB962C8B-B14F-4D97-AF65-F5344CB8AC3E}">
        <p14:creationId xmlns:p14="http://schemas.microsoft.com/office/powerpoint/2010/main" val="408281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ОБЪЕКТЫ БУХГАЛТЕРСКОГО УЧЕТА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46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5"/>
            <a:ext cx="7966364" cy="4945729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АКТИВЫ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ОБЯЗАТЕЛЬСТВА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ИСТОЧНИКИ ФИНАНСИРОВАНИЯ ДЕЯТЕЛЬНОСТИ СУБЪЕКТА УЧЕТА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ДОХОДЫ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РАСХОДЫ </a:t>
            </a:r>
          </a:p>
          <a:p>
            <a:pPr marL="307718" indent="-307718" algn="just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07718" indent="-307718" algn="just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ИНЫЕ ОБЪЕКТЫ, УСТАНОВЛЕННЫЕ НОРМАТИВНЫМИ ПРАВОВЫМИ АКТАМИ.</a:t>
            </a:r>
          </a:p>
          <a:p>
            <a:pPr algn="just"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3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АКТИВ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47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3246" y="1210235"/>
            <a:ext cx="7966364" cy="288362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имущество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наличные и безналичные денежные средства,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принадлежащее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субъекту учета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находящееся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его пользовании,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контролируемое им в результате произошедших фактов хозяйственной жизни, от которого ожидается поступление полезного потенциала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выгод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91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0195" y="182456"/>
            <a:ext cx="8700883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ИНВЕНТАРИЗАЦИЯ АКТИВОВ ИМУЩЕСТВА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АКТИВ / НЕ АКТИВ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ОБОРУДОВАНИЕ   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48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452" y="1105786"/>
            <a:ext cx="2977051" cy="463795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КАТЕГОРИЯ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Эксплуатируется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экплуатируется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(идет, планируется)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не планируется	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Готовится  списание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использовалось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</a:t>
            </a:r>
          </a:p>
          <a:p>
            <a:pPr marL="764918" lvl="1" indent="-307718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планируется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8503" y="1105786"/>
            <a:ext cx="2424223" cy="5438172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АКТИВ (учет)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 (БА на закупку)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 (101хх)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101!!!!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функция		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1515" y="1242702"/>
            <a:ext cx="3402484" cy="6115280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АКТИВ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хранении (02)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хранении (02)</a:t>
            </a: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Целевой функции – передать, продать</a:t>
            </a:r>
          </a:p>
          <a:p>
            <a:pPr marL="307718" indent="-307718"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оборотные активы 105хх</a:t>
            </a:r>
          </a:p>
          <a:p>
            <a:pPr marL="307718" indent="-307718"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7718" indent="-307718"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39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7" y="1798780"/>
            <a:ext cx="7612851" cy="223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900" b="0" dirty="0" smtClean="0">
                <a:solidFill>
                  <a:srgbClr val="000000"/>
                </a:solidFill>
              </a:rPr>
              <a:t>Федеральный стандарт бухгалтерского учета для организаций государственного сектора «Основные средства»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257н от 31.12.2016г. </a:t>
            </a:r>
            <a:endParaRPr sz="29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49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623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 txBox="1">
            <a:spLocks noGrp="1"/>
          </p:cNvSpPr>
          <p:nvPr/>
        </p:nvSpPr>
        <p:spPr bwMode="auto">
          <a:xfrm>
            <a:off x="6457950" y="6492876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0" dirty="0">
              <a:solidFill>
                <a:srgbClr val="898989"/>
              </a:solidFill>
            </a:endParaRPr>
          </a:p>
        </p:txBody>
      </p:sp>
      <p:sp>
        <p:nvSpPr>
          <p:cNvPr id="5123" name="Заголовок 1"/>
          <p:cNvSpPr>
            <a:spLocks/>
          </p:cNvSpPr>
          <p:nvPr/>
        </p:nvSpPr>
        <p:spPr bwMode="auto">
          <a:xfrm>
            <a:off x="2488407" y="114300"/>
            <a:ext cx="6655594" cy="79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400" b="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5124" name="TextBox 1"/>
          <p:cNvSpPr txBox="1">
            <a:spLocks noChangeArrowheads="1"/>
          </p:cNvSpPr>
          <p:nvPr/>
        </p:nvSpPr>
        <p:spPr bwMode="auto">
          <a:xfrm>
            <a:off x="2164977" y="1929033"/>
            <a:ext cx="50948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0" dirty="0">
                <a:solidFill>
                  <a:srgbClr val="2F5597"/>
                </a:solidFill>
              </a:rPr>
              <a:t>Учет </a:t>
            </a:r>
            <a:r>
              <a:rPr lang="ru-RU" altLang="ru-RU" sz="2000" b="0" dirty="0">
                <a:solidFill>
                  <a:srgbClr val="2F5597"/>
                </a:solidFill>
                <a:latin typeface="Arial" pitchFamily="34" charset="0"/>
              </a:rPr>
              <a:t>финансовых активов и обязательств</a:t>
            </a:r>
          </a:p>
        </p:txBody>
      </p:sp>
      <p:sp>
        <p:nvSpPr>
          <p:cNvPr id="5125" name="Прямоугольник 2"/>
          <p:cNvSpPr>
            <a:spLocks noChangeArrowheads="1"/>
          </p:cNvSpPr>
          <p:nvPr/>
        </p:nvSpPr>
        <p:spPr bwMode="auto">
          <a:xfrm>
            <a:off x="671513" y="2870322"/>
            <a:ext cx="803671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>
                <a:latin typeface="Arial" pitchFamily="34" charset="0"/>
              </a:rPr>
              <a:t>Несвоевременное </a:t>
            </a:r>
            <a:r>
              <a:rPr lang="ru-RU" altLang="ru-RU" sz="2400" b="0" dirty="0">
                <a:latin typeface="Arial" pitchFamily="34" charset="0"/>
              </a:rPr>
              <a:t>начисление обязательств по уплате платежей в бюджет;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>
                <a:latin typeface="Arial" pitchFamily="34" charset="0"/>
              </a:rPr>
              <a:t>Несвоевременное начисление дебиторской задолженности по штрафам за несвоевременное исполнение обязательств контрагентами</a:t>
            </a:r>
            <a:r>
              <a:rPr lang="ru-RU" altLang="ru-RU" sz="2400" b="0" dirty="0" smtClean="0">
                <a:latin typeface="Arial" pitchFamily="34" charset="0"/>
              </a:rPr>
              <a:t>;</a:t>
            </a:r>
            <a:endParaRPr lang="ru-RU" altLang="ru-RU" sz="2400" b="0" dirty="0">
              <a:latin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88353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годовой бюджетной отчетности</a:t>
            </a:r>
          </a:p>
        </p:txBody>
      </p:sp>
    </p:spTree>
    <p:extLst>
      <p:ext uri="{BB962C8B-B14F-4D97-AF65-F5344CB8AC3E}">
        <p14:creationId xmlns:p14="http://schemas.microsoft.com/office/powerpoint/2010/main" val="41063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764" y="470647"/>
            <a:ext cx="8191334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ГРУППА ОСНОВНЫХ СРЕДСТВ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50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5274" y="67236"/>
            <a:ext cx="2314802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Термины и их определения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445085" y="1152528"/>
            <a:ext cx="8376013" cy="4662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ru-RU" dirty="0" smtClean="0">
                <a:latin typeface="Times New Roman"/>
                <a:cs typeface="Times New Roman"/>
              </a:rPr>
              <a:t>                                                           -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активов, являющихся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основными средствами, выделяемыми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для целей учета, информация по которым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раскрывается в отчетности обобщенным показателем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Группами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средств являются: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ЖИЛЫЕ ПОМЕЩЕНИЯ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НЕЖИЛЫЕ ПОМЕЩЕНИЯ (ЗДАНИЯ И СООРУЖЕНИЯ);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МАШИНЫ И ОБОРУДОВАНИЕ;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ТРАНСПОРТНЫЕ СРЕДСТВА;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ИНВЕНТАРЬ ПРОИЗВОДСТВЕННЫЙ И ХОЗЯЙСТВЕННЫЙ;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МНОГОЛЕТНИЕ НАСАЖДЕНИЯ;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ИНВЕСТИЦИОННАЯ НЕДВИЖИМОСТЬ;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ОСНОВНЫЕ СРЕДСТВА, НЕ ВКЛЮЧЕННЫЕ В ДРУГИЕ ГРУППЫ.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76448" y="935665"/>
            <a:ext cx="4019106" cy="1014159"/>
            <a:chOff x="704621" y="2532015"/>
            <a:chExt cx="5306899" cy="2395373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04621" y="2532015"/>
              <a:ext cx="5306899" cy="2395373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621" y="3044230"/>
              <a:ext cx="4788859" cy="12213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ГРУППА ОСНОВНЫХ СРЕДСТВ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902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10100 ОСНОВНЫЕ СРЕДСТВА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51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581" y="894901"/>
          <a:ext cx="8856082" cy="506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395"/>
                <a:gridCol w="287079"/>
                <a:gridCol w="329609"/>
                <a:gridCol w="265114"/>
                <a:gridCol w="325730"/>
                <a:gridCol w="3018428"/>
                <a:gridCol w="130292"/>
                <a:gridCol w="282299"/>
                <a:gridCol w="294956"/>
                <a:gridCol w="313072"/>
                <a:gridCol w="271441"/>
                <a:gridCol w="238868"/>
                <a:gridCol w="2851799"/>
              </a:tblGrid>
              <a:tr h="38451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5446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0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1</a:t>
                      </a:r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en-US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Основные средства – недвижимое имущество учреждения 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Жилые помещения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Нежилые помещения (здания и сооружения) 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</a:tr>
              <a:tr h="438808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Сооружения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Инвестиционная недвижимость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Машины и оборудование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Транспортные средства</a:t>
                      </a:r>
                    </a:p>
                  </a:txBody>
                  <a:tcPr marL="9525" marR="9525" marT="9525" marB="0"/>
                </a:tc>
              </a:tr>
              <a:tr h="654469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Производственный и хозяйственный инвентарь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Инвентарь производственный и хозяйственный 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Библиотечный фонд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Биологические ресурсы</a:t>
                      </a:r>
                    </a:p>
                  </a:txBody>
                  <a:tcPr marL="9525" marR="9525" marT="9525" marB="0"/>
                </a:tc>
              </a:tr>
              <a:tr h="291541">
                <a:tc>
                  <a:txBody>
                    <a:bodyPr/>
                    <a:lstStyle/>
                    <a:p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Прочие основные средства 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3657600" y="3211033"/>
            <a:ext cx="2849526" cy="3402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029740" y="5539563"/>
            <a:ext cx="2307265" cy="265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477386" y="5539563"/>
            <a:ext cx="3476847" cy="2658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79118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10400  АМОРТИЗАЦИЯ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52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2019" y="894901"/>
          <a:ext cx="8725641" cy="558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71"/>
                <a:gridCol w="293156"/>
                <a:gridCol w="308344"/>
                <a:gridCol w="350874"/>
                <a:gridCol w="318977"/>
                <a:gridCol w="2764468"/>
                <a:gridCol w="318974"/>
                <a:gridCol w="276447"/>
                <a:gridCol w="265817"/>
                <a:gridCol w="329606"/>
                <a:gridCol w="265814"/>
                <a:gridCol w="233916"/>
                <a:gridCol w="2792677"/>
              </a:tblGrid>
              <a:tr h="489098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особо ценного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 иного движимого имущества учреждения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иного движимого имущества учреждения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предметов лизинга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неисключительными правами на РИД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имущества, составляющего казну </a:t>
                      </a:r>
                    </a:p>
                  </a:txBody>
                  <a:tcPr marL="9525" marR="9525" marT="9525" marB="0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имущества в концессии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4986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104ХХ  АМОРТИЗАЦИЯ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10440 АМОРТИЗАЦИЯ ПРАВ ПОЛЬЗОВАНИЯ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53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914400"/>
          <a:ext cx="8856085" cy="51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27468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 451, 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81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неисключительных прав на РИД </a:t>
                      </a:r>
                    </a:p>
                  </a:txBody>
                  <a:tcPr marL="85725" marR="9525" marT="9525" marB="0"/>
                </a:tc>
              </a:tr>
              <a:tr h="3256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5" marB="0"/>
                </a:tc>
              </a:tr>
              <a:tr h="637953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5" marB="0"/>
                </a:tc>
              </a:tr>
              <a:tr h="559806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неисключительных прав на РИД</a:t>
                      </a:r>
                    </a:p>
                  </a:txBody>
                  <a:tcPr marL="60007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30213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4651" y="282914"/>
            <a:ext cx="7424077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МЕТОДЫ НАЧИСЛЕНИЯ АМОРТИЗАЦИИ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54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623455" y="1008530"/>
            <a:ext cx="7877050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just"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НАЧИСЛЕНИЕ АМОРТИЗАЦИИ ОБЪЕКТА ОСНОВНЫХ СРЕДСТВ ПРОИЗВОДИТСЯ В СООТВЕТСТВИИ С УЧЕТНОЙ ПОЛИТИКОЙ СУБЪЕКТА УЧЕТА ОДНИМ ИЗ СЛЕДУЮЩИХ МЕТОДОВ:</a:t>
            </a:r>
            <a:endParaRPr lang="ru-RU" sz="2000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93535" y="0"/>
            <a:ext cx="505046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257н  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Амортизация объектов основных средств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1560895" y="2007044"/>
            <a:ext cx="5916709" cy="3370234"/>
            <a:chOff x="893621" y="1490421"/>
            <a:chExt cx="3282912" cy="2637898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99933" y="3124535"/>
              <a:ext cx="3276600" cy="1003784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20139" y="3807123"/>
              <a:ext cx="2971800" cy="2890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899933" y="1490421"/>
              <a:ext cx="3276600" cy="737175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893621" y="2298527"/>
              <a:ext cx="3276600" cy="774383"/>
            </a:xfrm>
            <a:prstGeom prst="roundRect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70810" y="1723471"/>
              <a:ext cx="2971800" cy="3131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ЛИНЕЙНЫЙ МЕТОД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89861" y="2550181"/>
              <a:ext cx="3133699" cy="3131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МЕТОД УМЕНЬШАЕМОГО ОСТАТКА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27646" y="4375355"/>
            <a:ext cx="5565131" cy="698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ПРОПОРЦИОНАЛЬНО ОБЪЕМУ ПРОДУКЦИИ</a:t>
            </a:r>
          </a:p>
        </p:txBody>
      </p:sp>
    </p:spTree>
    <p:extLst>
      <p:ext uri="{BB962C8B-B14F-4D97-AF65-F5344CB8AC3E}">
        <p14:creationId xmlns:p14="http://schemas.microsoft.com/office/powerpoint/2010/main" val="129916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3455" y="470647"/>
            <a:ext cx="8336188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НАЧИСЛЕНИЕ АМОРТИЗАЦИИ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55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33561" y="876977"/>
            <a:ext cx="2149486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6863" y="876977"/>
            <a:ext cx="2296955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63090" y="876977"/>
            <a:ext cx="1939637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5182" y="1131120"/>
            <a:ext cx="1968648" cy="698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Объект свыше 100 000 р.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32364" y="1030010"/>
            <a:ext cx="1728901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до 10 000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-но 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(кроме библ. фонда)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81378" y="1018661"/>
            <a:ext cx="1939636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Объекты библ. Фонда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до 100 000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-но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83049" y="876976"/>
            <a:ext cx="2031341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047936" y="1018661"/>
            <a:ext cx="1766454" cy="13139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Иной объект от 10000 до 100 000 р.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включ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–но </a:t>
            </a: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1316182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3359727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5468689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547887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 rot="5400000">
            <a:off x="84996" y="3330245"/>
            <a:ext cx="2579007" cy="223863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6"/>
          <p:cNvSpPr>
            <a:spLocks noChangeArrowheads="1"/>
          </p:cNvSpPr>
          <p:nvPr/>
        </p:nvSpPr>
        <p:spPr bwMode="auto">
          <a:xfrm rot="5400000">
            <a:off x="2256457" y="3466693"/>
            <a:ext cx="2622175" cy="2008909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auto">
          <a:xfrm rot="5400000">
            <a:off x="4340108" y="3560198"/>
            <a:ext cx="2622175" cy="193963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utoShape 26"/>
          <p:cNvSpPr>
            <a:spLocks noChangeArrowheads="1"/>
          </p:cNvSpPr>
          <p:nvPr/>
        </p:nvSpPr>
        <p:spPr bwMode="auto">
          <a:xfrm rot="5400000">
            <a:off x="6412914" y="3589060"/>
            <a:ext cx="2622177" cy="1881908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5182" y="3160060"/>
            <a:ext cx="2117504" cy="19295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Амортизация начисляется в соответствии с рассчитанными нормами амортизации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32364" y="3184122"/>
            <a:ext cx="1813487" cy="22372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начисляется. Первонач. стоимость на расходы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Учет на</a:t>
            </a:r>
          </a:p>
          <a:p>
            <a:pPr algn="ctr"/>
            <a:r>
              <a:rPr lang="ru-RU" sz="2000" b="1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Забал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. счете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85286" y="3218925"/>
            <a:ext cx="1835728" cy="16217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100% первонач. стоимости при выдаче в эксплуатацию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093535" y="46276"/>
            <a:ext cx="5050465" cy="282914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r"/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ФСО ГС № 257н   </a:t>
            </a:r>
            <a:r>
              <a:rPr lang="en-US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Амортизация объектов основных средств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73414" y="3218925"/>
            <a:ext cx="1835728" cy="16217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100% первонач. стоимости при выдаче в эксплуатацию</a:t>
            </a:r>
          </a:p>
        </p:txBody>
      </p:sp>
    </p:spTree>
    <p:extLst>
      <p:ext uri="{BB962C8B-B14F-4D97-AF65-F5344CB8AC3E}">
        <p14:creationId xmlns:p14="http://schemas.microsoft.com/office/powerpoint/2010/main" val="250502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7" y="1623741"/>
            <a:ext cx="7570321" cy="17235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Федеральный стандарт бухгалтерского учета для организаций государственного сектора «Аренда»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приказ Минфин России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№ 258н от 31.12.2016г. 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56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5637" y="6252883"/>
            <a:ext cx="8312727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20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470647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ОБЪЕКТЫ УЧЕТА АРЕНДЫ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57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4" name="Группа 4"/>
          <p:cNvGrpSpPr/>
          <p:nvPr/>
        </p:nvGrpSpPr>
        <p:grpSpPr>
          <a:xfrm>
            <a:off x="1531053" y="845197"/>
            <a:ext cx="5881129" cy="2084294"/>
            <a:chOff x="918410" y="1752600"/>
            <a:chExt cx="3276600" cy="271549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918410" y="3730924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20139" y="3807123"/>
              <a:ext cx="2971800" cy="400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18410" y="1752600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18410" y="2741206"/>
              <a:ext cx="3276600" cy="7371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55372" y="1891817"/>
              <a:ext cx="2971800" cy="52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АКТИВЫ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70810" y="2881327"/>
              <a:ext cx="2971800" cy="5212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  <a:latin typeface="Times New Roman"/>
                  <a:cs typeface="Times New Roman"/>
                </a:rPr>
                <a:t>ОБЯЗАТЕЛЬСТВА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76884" y="2363669"/>
            <a:ext cx="5629978" cy="390636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ФАКТЫ ХОЗЯЙСТВЕННОЙ ЖИЗНИ 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439162" y="3179135"/>
            <a:ext cx="7732568" cy="31854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ВОЗНИКАЮЩИЕ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dirty="0" smtClean="0">
                <a:latin typeface="Times New Roman"/>
                <a:cs typeface="Times New Roman"/>
              </a:rPr>
              <a:t>при получении (предоставлении)  материальных ценностей </a:t>
            </a: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во временное владение и пользование </a:t>
            </a:r>
            <a:r>
              <a:rPr lang="ru-RU" sz="2000" dirty="0" smtClean="0">
                <a:latin typeface="Times New Roman"/>
                <a:cs typeface="Times New Roman"/>
              </a:rPr>
              <a:t>или</a:t>
            </a:r>
            <a:r>
              <a:rPr lang="ru-RU" sz="2000" b="1" dirty="0" smtClean="0">
                <a:latin typeface="Times New Roman"/>
                <a:cs typeface="Times New Roman"/>
              </a:rPr>
              <a:t> во временное пользование:</a:t>
            </a: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по договору аренды (имущественного найма)</a:t>
            </a:r>
          </a:p>
          <a:p>
            <a:pPr marL="267829" marR="4559" indent="-256432" algn="just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по договору безвозмездного пользования</a:t>
            </a:r>
            <a:endParaRPr lang="ru-RU" sz="2000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770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2728" y="807369"/>
            <a:ext cx="8128370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ТЕРМИНЫ,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 ИСПОЛЬЗУЕМЫЕ В СТАНДАРТЕ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58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662051" y="1314982"/>
            <a:ext cx="8135586" cy="5232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ОПЕРАЦИОННАЯ АРЕНДА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НЕ ОПЕРАЦИОННАЯ АРЕНДА            (ФИНАНСОВАЯ)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РАСХОДЫ (ДОХОДЫ) ПО УСЛОВНЫМ АРЕНДНЫМ ПЛАТЕЖАМ </a:t>
            </a: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СРОК ПОЛЕЗНОГО ИСПОЛЬЗОВАНИЯ ОБЪЕКТА УЧЕТА АРЕНДЫ</a:t>
            </a:r>
          </a:p>
          <a:p>
            <a:pPr marL="319115" marR="4559" indent="-307718" algn="just"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ДИСКОНТИРОВАННАЯ СТОИМОСТЬ АРЕНДНЫХ ПЛАТЕЖЕЙ</a:t>
            </a:r>
          </a:p>
          <a:p>
            <a:pPr marL="319115" marR="4559" indent="-307718" algn="just">
              <a:buClr>
                <a:srgbClr val="096234"/>
              </a:buClr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319115" marR="4559" indent="-307718" algn="just"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ПРОЦЕНТНЫЕ РАСХОДЫ (ДОХОДЫ) </a:t>
            </a:r>
          </a:p>
          <a:p>
            <a:pPr marL="319115" marR="4559" indent="-307718" algn="just">
              <a:lnSpc>
                <a:spcPct val="150000"/>
              </a:lnSpc>
              <a:buClr>
                <a:srgbClr val="096234"/>
              </a:buClr>
              <a:buFont typeface="Wingdings" pitchFamily="2" charset="2"/>
              <a:buChar char="Ø"/>
              <a:tabLst>
                <a:tab pos="216543" algn="l"/>
              </a:tabLst>
            </a:pPr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358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9228" y="470647"/>
            <a:ext cx="8336188" cy="406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tabLst>
                <a:tab pos="216543" algn="l"/>
              </a:tabLs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ПРИЗНАНИЕ ОБЪЕКТОВ УЧЕТА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59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7152" y="816676"/>
            <a:ext cx="2296955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04377" y="876977"/>
            <a:ext cx="1939637" cy="20257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14428" y="1131120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ОПЕРАЦ-АЯ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АРЕНД-ОР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1714445" y="2473478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932913" y="2473477"/>
            <a:ext cx="415636" cy="686582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058" tIns="41029" rIns="82058" bIns="41029" rtlCol="0" anchor="ctr"/>
          <a:lstStyle/>
          <a:p>
            <a:pPr algn="ctr"/>
            <a:endParaRPr lang="ru-RU" dirty="0"/>
          </a:p>
        </p:txBody>
      </p:sp>
      <p:sp>
        <p:nvSpPr>
          <p:cNvPr id="21" name="AutoShape 26"/>
          <p:cNvSpPr>
            <a:spLocks noChangeArrowheads="1"/>
          </p:cNvSpPr>
          <p:nvPr/>
        </p:nvSpPr>
        <p:spPr bwMode="auto">
          <a:xfrm rot="5400000">
            <a:off x="210554" y="4009551"/>
            <a:ext cx="3484097" cy="2209626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6"/>
          <p:cNvSpPr>
            <a:spLocks noChangeArrowheads="1"/>
          </p:cNvSpPr>
          <p:nvPr/>
        </p:nvSpPr>
        <p:spPr bwMode="auto">
          <a:xfrm rot="5400000">
            <a:off x="4259861" y="4004575"/>
            <a:ext cx="3697940" cy="2008909"/>
          </a:xfrm>
          <a:prstGeom prst="homePlate">
            <a:avLst>
              <a:gd name="adj" fmla="val 2620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07988" tIns="45714" rIns="91429" bIns="45714" anchor="ctr"/>
          <a:lstStyle/>
          <a:p>
            <a:pPr algn="ctr">
              <a:buClr>
                <a:schemeClr val="accent1"/>
              </a:buClr>
              <a:defRPr/>
            </a:pPr>
            <a:endPara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7790" y="3220513"/>
            <a:ext cx="2209626" cy="31282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ПРАВО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ПОЛЬЗОВАНИЯ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111 00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(114 00 АМОРТИЗАЦИЯ</a:t>
            </a:r>
          </a:p>
          <a:p>
            <a:pPr algn="ctr"/>
            <a:endParaRPr lang="ru-RU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СУММА АРЕНДНЫХ ПЛАТЕЖЕЙ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ЗА СРОК АРЕНДЫ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95054" y="3129281"/>
            <a:ext cx="2188361" cy="3160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101 Кт 101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20521 56Х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0 401 40 121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Дт 0 401 40 121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Кт 0 401 10 121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Сумма арендных платежей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17898" y="1159512"/>
            <a:ext cx="1968648" cy="12524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ОПЕРАЦ-АЯ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/>
            <a:endParaRPr lang="ru-RU" sz="20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АРЕНД-ТЕЛЬ</a:t>
            </a:r>
          </a:p>
        </p:txBody>
      </p:sp>
    </p:spTree>
    <p:extLst>
      <p:ext uri="{BB962C8B-B14F-4D97-AF65-F5344CB8AC3E}">
        <p14:creationId xmlns:p14="http://schemas.microsoft.com/office/powerpoint/2010/main" val="27913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Прямоугольник 2"/>
          <p:cNvSpPr>
            <a:spLocks noChangeArrowheads="1"/>
          </p:cNvSpPr>
          <p:nvPr/>
        </p:nvSpPr>
        <p:spPr bwMode="auto">
          <a:xfrm>
            <a:off x="170121" y="2519751"/>
            <a:ext cx="8973879" cy="284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>
              <a:lnSpc>
                <a:spcPct val="114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altLang="ru-RU" b="0" dirty="0"/>
              <a:t> </a:t>
            </a:r>
            <a:r>
              <a:rPr lang="ru-RU" altLang="ru-RU" sz="2400" b="0" dirty="0">
                <a:latin typeface="Arial" pitchFamily="34" charset="0"/>
              </a:rPr>
              <a:t>Некорректное отражение показателей о неисключительных правах на программное обеспечение</a:t>
            </a:r>
            <a:r>
              <a:rPr lang="ru-RU" altLang="ru-RU" sz="2400" b="0" dirty="0" smtClean="0"/>
              <a:t>;</a:t>
            </a:r>
          </a:p>
          <a:p>
            <a:pPr marL="0" indent="0" algn="just">
              <a:lnSpc>
                <a:spcPct val="114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altLang="ru-RU" sz="2400" b="0" dirty="0" smtClean="0">
                <a:latin typeface="Arial" pitchFamily="34" charset="0"/>
              </a:rPr>
              <a:t> Некорректное отражение показателей о переданных в аренду объектах;</a:t>
            </a:r>
            <a:r>
              <a:rPr lang="ru-RU" altLang="ru-RU" sz="2400" dirty="0">
                <a:solidFill>
                  <a:srgbClr val="404040"/>
                </a:solidFill>
                <a:latin typeface="Arial" pitchFamily="34" charset="0"/>
              </a:rPr>
              <a:t> </a:t>
            </a:r>
            <a:endParaRPr lang="ru-RU" altLang="ru-RU" sz="2400" b="0" dirty="0" smtClean="0">
              <a:latin typeface="Arial" pitchFamily="34" charset="0"/>
            </a:endParaRPr>
          </a:p>
          <a:p>
            <a:pPr marL="0" indent="0" algn="just">
              <a:lnSpc>
                <a:spcPct val="114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ru-RU" altLang="ru-RU" sz="2400" b="0" dirty="0" smtClean="0">
                <a:latin typeface="Arial" pitchFamily="34" charset="0"/>
              </a:rPr>
              <a:t> </a:t>
            </a:r>
            <a:r>
              <a:rPr lang="ru-RU" altLang="ru-RU" sz="2400" b="0" dirty="0">
                <a:latin typeface="Arial" pitchFamily="34" charset="0"/>
              </a:rPr>
              <a:t>Неполное или некорректное отражение показателей о полученных в пользование </a:t>
            </a:r>
            <a:r>
              <a:rPr lang="ru-RU" altLang="ru-RU" sz="2400" b="0" dirty="0" smtClean="0">
                <a:latin typeface="Arial" pitchFamily="34" charset="0"/>
              </a:rPr>
              <a:t>объектах</a:t>
            </a:r>
            <a:r>
              <a:rPr lang="ru-RU" altLang="ru-RU" sz="2400" dirty="0">
                <a:latin typeface="Arial" pitchFamily="34" charset="0"/>
              </a:rPr>
              <a:t>.</a:t>
            </a:r>
            <a:endParaRPr lang="ru-RU" altLang="ru-RU" sz="2400" b="0" dirty="0">
              <a:latin typeface="Arial" pitchFamily="34" charset="0"/>
            </a:endParaRPr>
          </a:p>
        </p:txBody>
      </p:sp>
      <p:sp>
        <p:nvSpPr>
          <p:cNvPr id="6147" name="Заголовок 1"/>
          <p:cNvSpPr>
            <a:spLocks/>
          </p:cNvSpPr>
          <p:nvPr/>
        </p:nvSpPr>
        <p:spPr bwMode="auto">
          <a:xfrm>
            <a:off x="2488407" y="114300"/>
            <a:ext cx="6655594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400" b="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99539" y="793600"/>
            <a:ext cx="629408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Основные ошибки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404040"/>
                </a:solidFill>
                <a:latin typeface="Arial" pitchFamily="34" charset="0"/>
              </a:rPr>
              <a:t>годовой бюджетной </a:t>
            </a:r>
            <a:r>
              <a:rPr lang="ru-RU" altLang="ru-RU" sz="2000" b="1" dirty="0" smtClean="0">
                <a:solidFill>
                  <a:srgbClr val="404040"/>
                </a:solidFill>
                <a:latin typeface="Arial" pitchFamily="34" charset="0"/>
              </a:rPr>
              <a:t>отчетности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rgbClr val="404040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2000" b="0" dirty="0" smtClean="0">
                <a:solidFill>
                  <a:schemeClr val="accent5">
                    <a:lumMod val="75000"/>
                  </a:schemeClr>
                </a:solidFill>
              </a:rPr>
              <a:t>Учет </a:t>
            </a:r>
            <a:r>
              <a:rPr lang="ru-RU" sz="2000" b="0" dirty="0">
                <a:solidFill>
                  <a:schemeClr val="accent5">
                    <a:lumMod val="75000"/>
                  </a:schemeClr>
                </a:solidFill>
              </a:rPr>
              <a:t>на </a:t>
            </a:r>
            <a:r>
              <a:rPr lang="ru-RU" sz="2000" b="0" dirty="0" err="1">
                <a:solidFill>
                  <a:schemeClr val="accent5">
                    <a:lumMod val="75000"/>
                  </a:schemeClr>
                </a:solidFill>
              </a:rPr>
              <a:t>забалансовых</a:t>
            </a:r>
            <a:r>
              <a:rPr lang="ru-RU" sz="2000" b="0" dirty="0">
                <a:solidFill>
                  <a:schemeClr val="accent5">
                    <a:lumMod val="75000"/>
                  </a:schemeClr>
                </a:solidFill>
              </a:rPr>
              <a:t> счетах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350B4-811D-9C49-8D4A-B431FFD4595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47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111 00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ПРАВА ПОЛЬЗОВАНИЯ ИМУЩЕСТВОМ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60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" y="914400"/>
          <a:ext cx="8856085" cy="5273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312999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Права пользования имуществом 351</a:t>
                      </a:r>
                      <a:r>
                        <a:rPr lang="ru-RU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 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25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имуществом </a:t>
                      </a:r>
                    </a:p>
                  </a:txBody>
                  <a:tcPr marL="9525" marR="9525" marT="9525" marB="0"/>
                </a:tc>
              </a:tr>
              <a:tr h="35911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жилыми помещениями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70347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нежилыми помещениями (зданиями </a:t>
                      </a:r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и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сооружениями)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машинами и оборудованием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транспортными средствами</a:t>
                      </a:r>
                    </a:p>
                  </a:txBody>
                  <a:tcPr marL="685800" marR="9525" marT="9525" marB="0"/>
                </a:tc>
              </a:tr>
              <a:tr h="6173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инвентарем производственным и хозяйственным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биологическими ресурсами</a:t>
                      </a:r>
                    </a:p>
                  </a:txBody>
                  <a:tcPr marL="685800" marR="9525" marT="9525" marB="0"/>
                </a:tc>
              </a:tr>
              <a:tr h="6154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пользования прочими основными средствами</a:t>
                      </a:r>
                    </a:p>
                  </a:txBody>
                  <a:tcPr marL="685800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20317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104ХХ  АМОРТИЗАЦИЯ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10440 АМОРТИЗАЦИЯ ПРАВ ПОЛЬЗОВАНИЯ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61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914400"/>
          <a:ext cx="8856085" cy="51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274681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Амортизация 451, 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6881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имуществом и неисключительных прав на РИД </a:t>
                      </a:r>
                    </a:p>
                  </a:txBody>
                  <a:tcPr marL="85725" marR="9525" marT="9525" marB="0"/>
                </a:tc>
              </a:tr>
              <a:tr h="3256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5" marB="0"/>
                </a:tc>
              </a:tr>
              <a:tr h="637953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5" marB="0"/>
                </a:tc>
              </a:tr>
              <a:tr h="559806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5" marB="0"/>
                </a:tc>
              </a:tr>
              <a:tr h="56006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5" marB="0"/>
                </a:tc>
              </a:tr>
              <a:tr h="3721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?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8</a:t>
                      </a:r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395CF1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 smtClean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4</a:t>
                      </a:r>
                      <a:endParaRPr lang="ru-RU" sz="1800" b="1" i="1" u="none" strike="noStrike" kern="1200" dirty="0">
                        <a:solidFill>
                          <a:srgbClr val="395CF1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l" defTabSz="457200" rtl="0" eaLnBrk="1" fontAlgn="t" latinLnBrk="0" hangingPunct="1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395CF1"/>
                          </a:solidFill>
                          <a:latin typeface="Times New Roman"/>
                          <a:ea typeface="+mn-ea"/>
                          <a:cs typeface="Calibri"/>
                        </a:rPr>
                        <a:t>Амортизация неисключительных прав на РИД</a:t>
                      </a:r>
                    </a:p>
                  </a:txBody>
                  <a:tcPr marL="60007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4325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676" y="148856"/>
            <a:ext cx="7628324" cy="372139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ЕДИНЫЙ ПЛАН СЧЕТОВ 112 00 </a:t>
            </a:r>
            <a:b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ПРАВА ПОЛЬЗОВАНИЯ на РИД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62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" y="914400"/>
          <a:ext cx="8856085" cy="3622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158"/>
                <a:gridCol w="44450"/>
                <a:gridCol w="311814"/>
                <a:gridCol w="354823"/>
                <a:gridCol w="322567"/>
                <a:gridCol w="219776"/>
                <a:gridCol w="159489"/>
                <a:gridCol w="276446"/>
                <a:gridCol w="233917"/>
                <a:gridCol w="255181"/>
                <a:gridCol w="244549"/>
                <a:gridCol w="244549"/>
                <a:gridCol w="5695366"/>
              </a:tblGrid>
              <a:tr h="312999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2 0 1 7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  <a:cs typeface="Calibri"/>
                        </a:rPr>
                        <a:t>2018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8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Права пользования на РИД   КОСГУ  352</a:t>
                      </a:r>
                      <a:r>
                        <a:rPr lang="ru-RU" sz="1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    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1256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0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 smtClean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  <a:p>
                      <a:pPr algn="l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</a:t>
                      </a:r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права на РИД </a:t>
                      </a:r>
                    </a:p>
                  </a:txBody>
                  <a:tcPr marL="9525" marR="9525" marT="9525" marB="0"/>
                </a:tc>
              </a:tr>
              <a:tr h="359118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программное обеспечение и базы данных</a:t>
                      </a:r>
                    </a:p>
                  </a:txBody>
                  <a:tcPr marL="685800" marR="9525" marT="9525" marB="0"/>
                </a:tc>
              </a:tr>
              <a:tr h="703479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оригиналы произведений</a:t>
                      </a: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результат </a:t>
                      </a:r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НИР, НИОКР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685800" marR="9525" marT="9525" marB="0"/>
                </a:tc>
              </a:tr>
              <a:tr h="617595">
                <a:tc>
                  <a:txBody>
                    <a:bodyPr/>
                    <a:lstStyle/>
                    <a:p>
                      <a:pPr algn="r" fontAlgn="t"/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ru-RU" sz="1800" b="1" i="1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1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2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3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1" u="none" strike="noStrike" kern="1200" dirty="0" smtClean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9</a:t>
                      </a:r>
                      <a:endParaRPr lang="ru-RU" sz="1800" b="1" i="1" u="none" strike="noStrike" kern="1200" dirty="0">
                        <a:solidFill>
                          <a:srgbClr val="8274B6"/>
                        </a:solidFill>
                        <a:latin typeface="Times New Roman"/>
                        <a:ea typeface="+mn-ea"/>
                        <a:cs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b="1" i="1" u="none" strike="noStrike" kern="1200" dirty="0">
                          <a:solidFill>
                            <a:srgbClr val="8274B6"/>
                          </a:solidFill>
                          <a:latin typeface="Times New Roman"/>
                          <a:ea typeface="+mn-ea"/>
                          <a:cs typeface="Calibri"/>
                        </a:rPr>
                        <a:t>Неисключительные права на прочие НМА</a:t>
                      </a:r>
                    </a:p>
                  </a:txBody>
                  <a:tcPr marL="685800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884888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3818" y="600842"/>
            <a:ext cx="7920182" cy="68748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ДЕТАЛИЗАЦИЯ КОСГУ ПО СНС 2014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B050"/>
                </a:solidFill>
              </a:rPr>
              <a:t>120 ДОХОДЫ ОТ СОБСТВЕННОСТИ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121 Доходы от операционной аренды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122 Доходы от финансовой аренды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123 </a:t>
            </a:r>
            <a:r>
              <a:rPr lang="ru-RU" sz="2000" b="1" dirty="0" err="1" smtClean="0">
                <a:solidFill>
                  <a:srgbClr val="00B050"/>
                </a:solidFill>
              </a:rPr>
              <a:t>Природоресурсные</a:t>
            </a:r>
            <a:r>
              <a:rPr lang="ru-RU" sz="2000" b="1" dirty="0" smtClean="0">
                <a:solidFill>
                  <a:srgbClr val="00B050"/>
                </a:solidFill>
              </a:rPr>
              <a:t> (рентные) платежи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124 Проценты по депозитам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125 Проценты по заимствованиям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126 Проценты по иным финансовым инструментам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127 Дивиденды от объектов инвестирования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128 Доля в прибыли (убытке) объектов инвестирования  </a:t>
            </a:r>
          </a:p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129 Доходы от участия в иных организаций 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           12Т Доходы от простого товарищества</a:t>
            </a:r>
          </a:p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B050"/>
                </a:solidFill>
              </a:rPr>
              <a:t>            12К Доходы от концессионной платы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63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64736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46358" y="1830679"/>
            <a:ext cx="7740442" cy="1708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/>
            <a: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  <a:t>«ОБЕСЦЕНЕНИЕ АКТИВОВ»</a:t>
            </a:r>
            <a:br>
              <a:rPr lang="ru-RU" sz="29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приказ Минфин России</a:t>
            </a:r>
            <a:br>
              <a:rPr lang="ru-RU" sz="2900" b="0" dirty="0" smtClean="0">
                <a:solidFill>
                  <a:srgbClr val="000000"/>
                </a:solidFill>
              </a:rPr>
            </a:br>
            <a:r>
              <a:rPr lang="ru-RU" sz="2900" b="0" dirty="0" smtClean="0">
                <a:solidFill>
                  <a:srgbClr val="000000"/>
                </a:solidFill>
              </a:rPr>
              <a:t> № 256н от 31.12.2016г. </a:t>
            </a:r>
            <a:endParaRPr sz="29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64</a:t>
            </a:fld>
            <a:endParaRPr lang="ru-RU" spc="-4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998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64486" y="350150"/>
            <a:ext cx="812837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«ОБЕСЦЕНЕНИЕ АКТИВОВ»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65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4224" y="1277470"/>
            <a:ext cx="7732568" cy="1569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ru-RU" sz="2000" b="1" dirty="0" smtClean="0">
                <a:latin typeface="Times New Roman"/>
                <a:cs typeface="Times New Roman"/>
              </a:rPr>
              <a:t>ПРИМЕНЯЕТСЯ ПРИ</a:t>
            </a:r>
            <a:r>
              <a:rPr lang="en-US" sz="2000" b="1" dirty="0" smtClean="0">
                <a:latin typeface="Times New Roman"/>
                <a:cs typeface="Times New Roman"/>
              </a:rPr>
              <a:t>:</a:t>
            </a:r>
            <a:endParaRPr lang="ru-RU" sz="20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6" name="Группа 18"/>
          <p:cNvGrpSpPr/>
          <p:nvPr/>
        </p:nvGrpSpPr>
        <p:grpSpPr>
          <a:xfrm>
            <a:off x="3171278" y="1998921"/>
            <a:ext cx="2863762" cy="2902688"/>
            <a:chOff x="5562600" y="4114800"/>
            <a:chExt cx="3276600" cy="274046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562600" y="4114800"/>
              <a:ext cx="3276600" cy="737174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00B050"/>
                  </a:solidFill>
                </a:rPr>
                <a:t>СОСТАВЛЕНИИ ОТЧЕТНОСТИ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564204" y="5602784"/>
              <a:ext cx="3274996" cy="125248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</a:t>
              </a:r>
              <a:r>
                <a:rPr lang="ru-RU" sz="2000" b="1" dirty="0" smtClean="0">
                  <a:solidFill>
                    <a:srgbClr val="00B050"/>
                  </a:solidFill>
                </a:rPr>
                <a:t>2018 года</a:t>
              </a:r>
            </a:p>
            <a:p>
              <a:pPr algn="ctr"/>
              <a:endParaRPr lang="ru-RU" sz="2000" b="1" dirty="0" smtClean="0">
                <a:solidFill>
                  <a:srgbClr val="00B050"/>
                </a:solidFill>
              </a:endParaRPr>
            </a:p>
            <a:p>
              <a:pPr algn="ctr"/>
              <a:r>
                <a:rPr lang="ru-RU" sz="2000" b="1" dirty="0" smtClean="0">
                  <a:solidFill>
                    <a:srgbClr val="00B050"/>
                  </a:solidFill>
                </a:rPr>
                <a:t>На 1.01.2019 г</a:t>
              </a: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6973102" y="4860836"/>
              <a:ext cx="457200" cy="7106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4921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6056" y="524530"/>
            <a:ext cx="81283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718" indent="-307718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ЧИСТЫЕ АКТИВЫ СУБЪЕКТА УЧЕТА</a:t>
            </a:r>
            <a:endParaRPr lang="ru-RU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66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641" y="1259798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454" y="2770093"/>
            <a:ext cx="7948033" cy="2298851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активы субъекта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могут быть как положительными, так и отрицательными.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Имущество, которым субъекты учета не отвечают по своим обязательствам, в расчет чистых активов не включается.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16"/>
          <p:cNvGrpSpPr/>
          <p:nvPr/>
        </p:nvGrpSpPr>
        <p:grpSpPr>
          <a:xfrm>
            <a:off x="737647" y="1407864"/>
            <a:ext cx="7701317" cy="974765"/>
            <a:chOff x="596352" y="3022187"/>
            <a:chExt cx="8471449" cy="110473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96352" y="3038839"/>
              <a:ext cx="2299247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429000" y="3038839"/>
              <a:ext cx="2460768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74571" y="3413603"/>
              <a:ext cx="2064585" cy="34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Чистые активы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81400" y="3458570"/>
              <a:ext cx="1988385" cy="34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∑ Активов</a:t>
              </a:r>
              <a:endPara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" name="Группа 4"/>
            <p:cNvGrpSpPr/>
            <p:nvPr/>
          </p:nvGrpSpPr>
          <p:grpSpPr>
            <a:xfrm>
              <a:off x="6553201" y="3022187"/>
              <a:ext cx="2514600" cy="1088082"/>
              <a:chOff x="6710413" y="3083808"/>
              <a:chExt cx="2743200" cy="1088082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710413" y="3083808"/>
                <a:ext cx="2743200" cy="1088082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862813" y="3449261"/>
                <a:ext cx="2438400" cy="348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∑ </a:t>
                </a:r>
                <a:r>
                  <a:rPr lang="ru-RU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Обязательств</a:t>
                </a:r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3020729" y="3397016"/>
              <a:ext cx="3048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/>
                <a:t>=</a:t>
              </a:r>
              <a:endParaRPr lang="ru-RU" sz="22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20266" y="3413603"/>
              <a:ext cx="533400" cy="488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/>
                <a:t>-</a:t>
              </a:r>
            </a:p>
          </p:txBody>
        </p:sp>
      </p:grpSp>
      <p:grpSp>
        <p:nvGrpSpPr>
          <p:cNvPr id="13" name="Группа 17"/>
          <p:cNvGrpSpPr/>
          <p:nvPr/>
        </p:nvGrpSpPr>
        <p:grpSpPr>
          <a:xfrm>
            <a:off x="3184403" y="4433441"/>
            <a:ext cx="2635620" cy="1279801"/>
            <a:chOff x="6710413" y="3083808"/>
            <a:chExt cx="2743200" cy="1450442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710413" y="3083808"/>
              <a:ext cx="2743200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21877" y="3173877"/>
              <a:ext cx="2558477" cy="1360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Имущество, которым субъект НЕ отвечает по своим обязательствам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6858000" y="3258517"/>
              <a:ext cx="2366155" cy="73866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6927038" y="3258517"/>
              <a:ext cx="2210433" cy="6617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61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26639" y="2866801"/>
            <a:ext cx="5729432" cy="446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/>
            <a:r>
              <a:rPr sz="2900" spc="-22" dirty="0">
                <a:solidFill>
                  <a:srgbClr val="000000"/>
                </a:solidFill>
                <a:latin typeface="Times New Roman"/>
                <a:cs typeface="Times New Roman"/>
              </a:rPr>
              <a:t>СПАСИБО </a:t>
            </a:r>
            <a:r>
              <a:rPr sz="2900" dirty="0">
                <a:solidFill>
                  <a:srgbClr val="000000"/>
                </a:solidFill>
                <a:latin typeface="Times New Roman"/>
                <a:cs typeface="Times New Roman"/>
              </a:rPr>
              <a:t>ЗА </a:t>
            </a:r>
            <a:r>
              <a:rPr sz="29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ВНИМАНИЕ</a:t>
            </a:r>
            <a:endParaRPr sz="29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757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53641" y="751835"/>
            <a:ext cx="7886700" cy="2927029"/>
          </a:xfrm>
        </p:spPr>
        <p:txBody>
          <a:bodyPr>
            <a:normAutofit/>
          </a:bodyPr>
          <a:lstStyle/>
          <a:p>
            <a:pPr algn="ctr"/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dirty="0"/>
              <a:t/>
            </a:r>
            <a:br>
              <a:rPr lang="ru-RU" altLang="ru-RU" sz="2800" dirty="0"/>
            </a:br>
            <a:r>
              <a:rPr lang="ru-RU" altLang="ru-RU" sz="2800" dirty="0" smtClean="0"/>
              <a:t/>
            </a:r>
            <a:br>
              <a:rPr lang="ru-RU" altLang="ru-RU" sz="2800" dirty="0" smtClean="0"/>
            </a:br>
            <a:r>
              <a:rPr lang="ru-RU" altLang="ru-RU" sz="2800" dirty="0"/>
              <a:t/>
            </a:r>
            <a:br>
              <a:rPr lang="ru-RU" altLang="ru-RU" sz="2800" dirty="0"/>
            </a:br>
            <a:r>
              <a:rPr lang="ru-RU" altLang="ru-RU" sz="2800" b="1" dirty="0" smtClean="0"/>
              <a:t>ФОРМИРОВАНИЕ БЮДЖЕТНОЙ ОТЧЕТНОСТИ ПО ПОКАЗАТЕЛЯМ «ВНЕШНИХ»  АДБ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72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53641" y="1963997"/>
            <a:ext cx="7886700" cy="3883909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Минэнерго России (022); 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Федеральная служба по надзору в сфере природопользования (048);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Рослесхоз (053);</a:t>
            </a:r>
            <a:br>
              <a:rPr lang="ru-RU" altLang="ru-RU" sz="2800" b="1" dirty="0" smtClean="0"/>
            </a:br>
            <a:r>
              <a:rPr lang="ru-RU" altLang="ru-RU" sz="2800" b="1" dirty="0" err="1" smtClean="0"/>
              <a:t>Росрыболовство</a:t>
            </a:r>
            <a:r>
              <a:rPr lang="ru-RU" altLang="ru-RU" sz="2800" b="1" dirty="0" smtClean="0"/>
              <a:t> (076);</a:t>
            </a:r>
            <a:br>
              <a:rPr lang="ru-RU" altLang="ru-RU" sz="2800" b="1" dirty="0" smtClean="0"/>
            </a:br>
            <a:r>
              <a:rPr lang="ru-RU" altLang="ru-RU" sz="2800" b="1" dirty="0" err="1" smtClean="0"/>
              <a:t>Роспортебнадзор</a:t>
            </a:r>
            <a:r>
              <a:rPr lang="ru-RU" altLang="ru-RU" sz="2800" b="1" dirty="0" smtClean="0"/>
              <a:t> (141);</a:t>
            </a:r>
            <a:br>
              <a:rPr lang="ru-RU" altLang="ru-RU" sz="2800" b="1" dirty="0" smtClean="0"/>
            </a:br>
            <a:r>
              <a:rPr lang="ru-RU" altLang="ru-RU" sz="2800" b="1" dirty="0" smtClean="0">
                <a:solidFill>
                  <a:srgbClr val="FF0000"/>
                </a:solidFill>
              </a:rPr>
              <a:t>ФНС (182)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r>
              <a:rPr lang="ru-RU" altLang="ru-RU" sz="2800" b="1" dirty="0" smtClean="0"/>
              <a:t>МВД (188) </a:t>
            </a:r>
            <a:br>
              <a:rPr lang="ru-RU" altLang="ru-RU" sz="2800" b="1" dirty="0" smtClean="0"/>
            </a:br>
            <a:r>
              <a:rPr lang="ru-RU" altLang="ru-RU" sz="2800" b="1" dirty="0" smtClean="0"/>
              <a:t>и т.д.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>
          <a:xfrm>
            <a:off x="623888" y="6004211"/>
            <a:ext cx="7886700" cy="534987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b="1" dirty="0" smtClean="0">
                <a:solidFill>
                  <a:schemeClr val="tx1"/>
                </a:solidFill>
              </a:rPr>
              <a:t>Данные федеральные органы отчетность в финансовые органы субъектов РФ по доходам с элементом «01» не сдают!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1CE031-08B8-40DD-BE9E-23BB4592F178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320529" y="458788"/>
            <a:ext cx="610314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400" b="1" dirty="0" smtClean="0">
                <a:latin typeface="Times New Roman" pitchFamily="18" charset="0"/>
                <a:cs typeface="+mn-cs"/>
                <a:sym typeface="Lucida Grande"/>
              </a:rPr>
              <a:t>Доходы федерального бюджета (код элемента = 01), которые </a:t>
            </a:r>
            <a:r>
              <a:rPr lang="ru-RU" altLang="ru-RU" sz="2400" b="1" u="sng" dirty="0" smtClean="0">
                <a:latin typeface="Times New Roman" pitchFamily="18" charset="0"/>
                <a:cs typeface="+mn-cs"/>
                <a:sym typeface="Lucida Grande"/>
              </a:rPr>
              <a:t>распределяются</a:t>
            </a:r>
            <a:r>
              <a:rPr lang="ru-RU" altLang="ru-RU" sz="2400" b="1" dirty="0" smtClean="0">
                <a:latin typeface="Times New Roman" pitchFamily="18" charset="0"/>
                <a:cs typeface="+mn-cs"/>
                <a:sym typeface="Lucida Grande"/>
              </a:rPr>
              <a:t> в бюджеты субъектов РФ (местные бюджеты)</a:t>
            </a:r>
            <a:endParaRPr lang="ru-RU" altLang="ru-RU" sz="2400" b="1" dirty="0">
              <a:latin typeface="Times New Roman" pitchFamily="18" charset="0"/>
              <a:cs typeface="+mn-cs"/>
              <a:sym typeface="Lucida Grande"/>
            </a:endParaRPr>
          </a:p>
        </p:txBody>
      </p:sp>
    </p:spTree>
    <p:extLst>
      <p:ext uri="{BB962C8B-B14F-4D97-AF65-F5344CB8AC3E}">
        <p14:creationId xmlns:p14="http://schemas.microsoft.com/office/powerpoint/2010/main" val="7035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897981" y="1"/>
            <a:ext cx="38528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190" tIns="48096" rIns="96190" bIns="48096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itchFamily="34" charset="0"/>
              <a:buNone/>
            </a:pPr>
            <a:endParaRPr lang="ru-RU" altLang="ru-RU" sz="2400" b="1">
              <a:solidFill>
                <a:srgbClr val="000066"/>
              </a:solidFill>
            </a:endParaRP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300409" y="6350"/>
            <a:ext cx="6103144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800" b="1" dirty="0">
                <a:solidFill>
                  <a:srgbClr val="000066"/>
                </a:solidFill>
                <a:latin typeface="Times New Roman" pitchFamily="18" charset="0"/>
                <a:cs typeface="+mn-cs"/>
                <a:sym typeface="Lucida Grande"/>
              </a:rPr>
              <a:t>Отражение в отчетности администрируемых доходов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77541" y="1017589"/>
            <a:ext cx="7324199" cy="9366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</a:rPr>
              <a:t>Управление Федеральной налоговой службы администрирует доходы </a:t>
            </a:r>
            <a:br>
              <a:rPr lang="ru-RU" sz="1600" b="1" dirty="0">
                <a:solidFill>
                  <a:prstClr val="black"/>
                </a:solidFill>
              </a:rPr>
            </a:br>
            <a:r>
              <a:rPr lang="ru-RU" sz="1600" b="1" dirty="0">
                <a:solidFill>
                  <a:prstClr val="black"/>
                </a:solidFill>
              </a:rPr>
              <a:t>по КБК 182 1 01 02001 01 0000 110 «Налог на доходы физических лиц …» (элем. 01 «Федеральный бюджет»), распределяемые в бюджет субъекта </a:t>
            </a:r>
            <a:r>
              <a:rPr lang="ru-RU" sz="1600" b="1" dirty="0" smtClean="0">
                <a:solidFill>
                  <a:prstClr val="black"/>
                </a:solidFill>
              </a:rPr>
              <a:t>РФ, бюджет муниципального района, бюджеты городских и сельских поселений)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35819" y="4894264"/>
            <a:ext cx="3465910" cy="8731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Отражение в учете и отчетности  доходов</a:t>
            </a:r>
            <a:r>
              <a:rPr lang="ru-RU" b="1" u="sng" dirty="0">
                <a:solidFill>
                  <a:prstClr val="black"/>
                </a:solidFill>
              </a:rPr>
              <a:t> финансовым </a:t>
            </a:r>
            <a:r>
              <a:rPr lang="ru-RU" b="1" u="sng" dirty="0" smtClean="0">
                <a:solidFill>
                  <a:prstClr val="black"/>
                </a:solidFill>
              </a:rPr>
              <a:t>органом, </a:t>
            </a:r>
            <a:r>
              <a:rPr lang="ru-RU" b="1" u="sng" dirty="0">
                <a:solidFill>
                  <a:prstClr val="black"/>
                </a:solidFill>
              </a:rPr>
              <a:t>в </a:t>
            </a:r>
            <a:r>
              <a:rPr lang="ru-RU" b="1" u="sng" dirty="0" err="1">
                <a:solidFill>
                  <a:prstClr val="black"/>
                </a:solidFill>
              </a:rPr>
              <a:t>т.ч</a:t>
            </a:r>
            <a:r>
              <a:rPr lang="ru-RU" b="1" u="sng" dirty="0">
                <a:solidFill>
                  <a:prstClr val="black"/>
                </a:solidFill>
              </a:rPr>
              <a:t>. как АДБ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87103" y="2170113"/>
            <a:ext cx="2700338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Начисление доходов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87103" y="2967039"/>
            <a:ext cx="2689622" cy="720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Зачисление доходов на счет 40101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87104" y="3868739"/>
            <a:ext cx="2684859" cy="7191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Распределение в доход бюджета </a:t>
            </a:r>
            <a:r>
              <a:rPr lang="ru-RU" b="1" dirty="0" smtClean="0">
                <a:solidFill>
                  <a:prstClr val="black"/>
                </a:solidFill>
              </a:rPr>
              <a:t>субъекта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51785" y="2170113"/>
            <a:ext cx="3467182" cy="5762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1 205 11 560   Кт 1 401 10 110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751785" y="2967039"/>
            <a:ext cx="4126401" cy="720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1 210 02 110    Кт 1 205 11 660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prstClr val="black"/>
                </a:solidFill>
              </a:rPr>
              <a:t>(Дт 1 210 04 110    Кт 1 210 02 110)*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51785" y="3868739"/>
            <a:ext cx="4030708" cy="7191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1 401 10 110    Кт 1 210 02 110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prstClr val="black"/>
                </a:solidFill>
              </a:rPr>
              <a:t>(Дт 1 401 10 110    Кт 1 210 04 110 )*</a:t>
            </a:r>
          </a:p>
        </p:txBody>
      </p:sp>
      <p:cxnSp>
        <p:nvCxnSpPr>
          <p:cNvPr id="27" name="Прямая со стрелкой 26"/>
          <p:cNvCxnSpPr>
            <a:stCxn id="6" idx="3"/>
            <a:endCxn id="28" idx="1"/>
          </p:cNvCxnSpPr>
          <p:nvPr/>
        </p:nvCxnSpPr>
        <p:spPr>
          <a:xfrm>
            <a:off x="4287441" y="2458244"/>
            <a:ext cx="464344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5" idx="3"/>
            <a:endCxn id="29" idx="1"/>
          </p:cNvCxnSpPr>
          <p:nvPr/>
        </p:nvCxnSpPr>
        <p:spPr>
          <a:xfrm>
            <a:off x="4276725" y="3327402"/>
            <a:ext cx="475060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6" idx="3"/>
            <a:endCxn id="30" idx="1"/>
          </p:cNvCxnSpPr>
          <p:nvPr/>
        </p:nvCxnSpPr>
        <p:spPr>
          <a:xfrm>
            <a:off x="4271963" y="4228308"/>
            <a:ext cx="479822" cy="0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03" name="Прямоугольник 40"/>
          <p:cNvSpPr>
            <a:spLocks noChangeArrowheads="1"/>
          </p:cNvSpPr>
          <p:nvPr/>
        </p:nvSpPr>
        <p:spPr bwMode="auto">
          <a:xfrm>
            <a:off x="94060" y="1122363"/>
            <a:ext cx="90130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200" b="1" dirty="0">
                <a:solidFill>
                  <a:prstClr val="black"/>
                </a:solidFill>
                <a:latin typeface="Arial" pitchFamily="34" charset="0"/>
                <a:cs typeface="+mn-cs"/>
              </a:rPr>
              <a:t>п. 78 Инструкции 162н</a:t>
            </a:r>
            <a:r>
              <a:rPr lang="ru-RU" altLang="ru-RU" sz="1200" b="1" dirty="0" smtClean="0">
                <a:solidFill>
                  <a:prstClr val="black"/>
                </a:solidFill>
                <a:latin typeface="Arial" pitchFamily="34" charset="0"/>
                <a:cs typeface="+mn-cs"/>
              </a:rPr>
              <a:t>,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200" b="1" dirty="0" smtClean="0">
                <a:solidFill>
                  <a:prstClr val="black"/>
                </a:solidFill>
                <a:latin typeface="Arial" pitchFamily="34" charset="0"/>
                <a:cs typeface="+mn-cs"/>
              </a:rPr>
              <a:t> </a:t>
            </a:r>
            <a:r>
              <a:rPr lang="ru-RU" altLang="ru-RU" sz="1200" b="1" dirty="0">
                <a:solidFill>
                  <a:prstClr val="black"/>
                </a:solidFill>
                <a:latin typeface="Arial" pitchFamily="34" charset="0"/>
                <a:cs typeface="+mn-cs"/>
              </a:rPr>
              <a:t>Письмо МФ РФ от 05.07.2012  № 02-06-07/2561</a:t>
            </a:r>
          </a:p>
        </p:txBody>
      </p:sp>
      <p:sp>
        <p:nvSpPr>
          <p:cNvPr id="12304" name="Прямоугольник 43"/>
          <p:cNvSpPr>
            <a:spLocks noChangeArrowheads="1"/>
          </p:cNvSpPr>
          <p:nvPr/>
        </p:nvSpPr>
        <p:spPr bwMode="auto">
          <a:xfrm>
            <a:off x="1143001" y="6005514"/>
            <a:ext cx="699373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1400" b="1">
                <a:solidFill>
                  <a:prstClr val="black"/>
                </a:solidFill>
                <a:latin typeface="Arial" pitchFamily="34" charset="0"/>
                <a:cs typeface="+mn-cs"/>
              </a:rPr>
              <a:t>* бухгалтерские записи при распределении доходов на следующий день после их зачисления на счет 40101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782741" y="4894262"/>
            <a:ext cx="4361259" cy="11112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1 202 11 510  Кт 1 402 10 110 (Отчет ф. 0503124)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Дт 1 210 02 110  Кт 1 401 10 110 (Отчет ф. 0503127)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4294585" y="5343526"/>
            <a:ext cx="495300" cy="9525"/>
          </a:xfrm>
          <a:prstGeom prst="straightConnector1">
            <a:avLst/>
          </a:prstGeom>
          <a:ln w="127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1385888" y="1954213"/>
            <a:ext cx="0" cy="227330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endCxn id="6" idx="1"/>
          </p:cNvCxnSpPr>
          <p:nvPr/>
        </p:nvCxnSpPr>
        <p:spPr>
          <a:xfrm>
            <a:off x="1385888" y="2457450"/>
            <a:ext cx="201216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endCxn id="15" idx="1"/>
          </p:cNvCxnSpPr>
          <p:nvPr/>
        </p:nvCxnSpPr>
        <p:spPr>
          <a:xfrm>
            <a:off x="1385888" y="3327400"/>
            <a:ext cx="201216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endCxn id="16" idx="1"/>
          </p:cNvCxnSpPr>
          <p:nvPr/>
        </p:nvCxnSpPr>
        <p:spPr>
          <a:xfrm>
            <a:off x="1385888" y="4227513"/>
            <a:ext cx="201216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28" name="Прямая соединительная линия 22527"/>
          <p:cNvCxnSpPr/>
          <p:nvPr/>
        </p:nvCxnSpPr>
        <p:spPr>
          <a:xfrm>
            <a:off x="1277541" y="4762500"/>
            <a:ext cx="6481763" cy="0"/>
          </a:xfrm>
          <a:prstGeom prst="line">
            <a:avLst/>
          </a:prstGeom>
          <a:ln w="12700">
            <a:solidFill>
              <a:schemeClr val="accent6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975AA-9552-4869-8E17-D551E3E887B9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153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21533</TotalTime>
  <Words>4133</Words>
  <Application>Microsoft Office PowerPoint</Application>
  <PresentationFormat>Экран (4:3)</PresentationFormat>
  <Paragraphs>1331</Paragraphs>
  <Slides>67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ФОРМИРОВАНИЕ БЮДЖЕТНОЙ ОТЧЕТНОСТИ ПО ПОКАЗАТЕЛЯМ «ВНЕШНИХ»  АДБ</vt:lpstr>
      <vt:lpstr> Минэнерго России (022);  Федеральная служба по надзору в сфере природопользования (048); Рослесхоз (053); Росрыболовство (076); Роспортебнадзор (141); ФНС (182) МВД (188)  и т.д.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Возмещение ущерба сотрудником</vt:lpstr>
      <vt:lpstr>Перечисление в бюджет</vt:lpstr>
      <vt:lpstr>Возмещение ущерба сотрудником АУ, БУ</vt:lpstr>
      <vt:lpstr>Возмещение ущерба сотрудником АУ, БУ</vt:lpstr>
      <vt:lpstr>Метод начисления по аренде</vt:lpstr>
      <vt:lpstr>Отражение резерва отпусков</vt:lpstr>
      <vt:lpstr>Презентация PowerPoint</vt:lpstr>
      <vt:lpstr>Эквайринг</vt:lpstr>
      <vt:lpstr>Отражение в форме 0503737</vt:lpstr>
      <vt:lpstr>Отражение в форме 0503737</vt:lpstr>
      <vt:lpstr>Отражение в форме 0503737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по незавершенным объектам строительства (ф. 0503190) для всех </vt:lpstr>
      <vt:lpstr>учетный код объекта на отчетную дату</vt:lpstr>
      <vt:lpstr>Сведения по незавершенным объектам строительства (ф. 0503190) для всех </vt:lpstr>
      <vt:lpstr>Сведения по незавершенным объектам строительства (ф. 0503190) для всех </vt:lpstr>
      <vt:lpstr>Сведения по незавершенным объектам строительства (ф. 0503190) для всех</vt:lpstr>
      <vt:lpstr>ЦЕЛЕВАЯ ФУНКЦИЯ </vt:lpstr>
      <vt:lpstr>ПРИНЯТЫЕ СТАНДАРТЫ</vt:lpstr>
      <vt:lpstr>«Концептуальные основы бухгалтерского учета и отчетности организаций государственного сектора»  приказ Минфин России  № 256н от 31.12.2016г. </vt:lpstr>
      <vt:lpstr>МЕТОДЫ И ПРИНЦИПЫ  ведения бухгалтерского учета</vt:lpstr>
      <vt:lpstr>ОБЪЕКТЫ БУХГАЛТЕРСКОГО УЧЕТА</vt:lpstr>
      <vt:lpstr>АКТИВ</vt:lpstr>
      <vt:lpstr>ИНВЕНТАРИЗАЦИЯ АКТИВОВ ИМУЩЕСТВА  АКТИВ / НЕ АКТИВ ОБОРУДОВАНИЕ   </vt:lpstr>
      <vt:lpstr>Федеральный стандарт бухгалтерского учета для организаций государственного сектора «Основные средства»  приказ Минфин России  № 257н от 31.12.2016г. </vt:lpstr>
      <vt:lpstr>ГРУППА ОСНОВНЫХ СРЕДСТВ </vt:lpstr>
      <vt:lpstr>ЕДИНЫЙ ПЛАН СЧЕТОВ 10100 ОСНОВНЫЕ СРЕДСТВА</vt:lpstr>
      <vt:lpstr>ЕДИНЫЙ ПЛАН СЧЕТОВ 10400  АМОРТИЗАЦИЯ</vt:lpstr>
      <vt:lpstr>ЕДИНЫЙ ПЛАН СЧЕТОВ 104ХХ  АМОРТИЗАЦИЯ 10440 АМОРТИЗАЦИЯ ПРАВ ПОЛЬЗОВАНИЯ</vt:lpstr>
      <vt:lpstr>МЕТОДЫ НАЧИСЛЕНИЯ АМОРТИЗАЦИИ</vt:lpstr>
      <vt:lpstr>НАЧИСЛЕНИЕ АМОРТИЗАЦИИ</vt:lpstr>
      <vt:lpstr>Федеральный стандарт бухгалтерского учета для организаций государственного сектора «Аренда» приказ Минфин России  № 258н от 31.12.2016г. </vt:lpstr>
      <vt:lpstr>ОБЪЕКТЫ УЧЕТА АРЕНДЫ</vt:lpstr>
      <vt:lpstr>ТЕРМИНЫ,  ИСПОЛЬЗУЕМЫЕ В СТАНДАРТЕ</vt:lpstr>
      <vt:lpstr>ПРИЗНАНИЕ ОБЪЕКТОВ УЧЕТА </vt:lpstr>
      <vt:lpstr>ЕДИНЫЙ ПЛАН СЧЕТОВ 111 00  ПРАВА ПОЛЬЗОВАНИЯ ИМУЩЕСТВОМ</vt:lpstr>
      <vt:lpstr>ЕДИНЫЙ ПЛАН СЧЕТОВ 104ХХ  АМОРТИЗАЦИЯ 10440 АМОРТИЗАЦИЯ ПРАВ ПОЛЬЗОВАНИЯ</vt:lpstr>
      <vt:lpstr>ЕДИНЫЙ ПЛАН СЧЕТОВ 112 00  ПРАВА ПОЛЬЗОВАНИЯ на РИД</vt:lpstr>
      <vt:lpstr>ДЕТАЛИЗАЦИЯ КОСГУ ПО СНС 2014</vt:lpstr>
      <vt:lpstr>«ОБЕСЦЕНЕНИЕ АКТИВОВ»   приказ Минфин России  № 256н от 31.12.2016г. </vt:lpstr>
      <vt:lpstr>«ОБЕСЦЕНЕНИЕ АКТИВОВ»</vt:lpstr>
      <vt:lpstr>ЧИСТЫЕ АКТИВЫ СУБЪЕКТА УЧЕТА</vt:lpstr>
      <vt:lpstr>СПАСИБО ЗА ВНИМАНИЕ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Елена Николаевна Пащенко</cp:lastModifiedBy>
  <cp:revision>853</cp:revision>
  <cp:lastPrinted>2017-09-14T14:17:21Z</cp:lastPrinted>
  <dcterms:created xsi:type="dcterms:W3CDTF">2014-05-13T07:16:38Z</dcterms:created>
  <dcterms:modified xsi:type="dcterms:W3CDTF">2017-11-09T13:13:01Z</dcterms:modified>
</cp:coreProperties>
</file>