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  <p:sldMasterId id="2147483876" r:id="rId2"/>
    <p:sldMasterId id="2147483888" r:id="rId3"/>
    <p:sldMasterId id="2147483900" r:id="rId4"/>
    <p:sldMasterId id="2147483912" r:id="rId5"/>
    <p:sldMasterId id="2147483924" r:id="rId6"/>
    <p:sldMasterId id="2147483936" r:id="rId7"/>
    <p:sldMasterId id="2147483948" r:id="rId8"/>
    <p:sldMasterId id="2147483960" r:id="rId9"/>
    <p:sldMasterId id="2147483972" r:id="rId10"/>
    <p:sldMasterId id="2147483984" r:id="rId11"/>
    <p:sldMasterId id="2147484008" r:id="rId12"/>
    <p:sldMasterId id="2147484020" r:id="rId13"/>
    <p:sldMasterId id="2147484032" r:id="rId14"/>
  </p:sldMasterIdLst>
  <p:notesMasterIdLst>
    <p:notesMasterId r:id="rId46"/>
  </p:notesMasterIdLst>
  <p:sldIdLst>
    <p:sldId id="258" r:id="rId15"/>
    <p:sldId id="318" r:id="rId16"/>
    <p:sldId id="289" r:id="rId17"/>
    <p:sldId id="290" r:id="rId18"/>
    <p:sldId id="291" r:id="rId19"/>
    <p:sldId id="287" r:id="rId20"/>
    <p:sldId id="259" r:id="rId21"/>
    <p:sldId id="292" r:id="rId22"/>
    <p:sldId id="294" r:id="rId23"/>
    <p:sldId id="293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313" r:id="rId38"/>
    <p:sldId id="312" r:id="rId39"/>
    <p:sldId id="310" r:id="rId40"/>
    <p:sldId id="311" r:id="rId41"/>
    <p:sldId id="314" r:id="rId42"/>
    <p:sldId id="315" r:id="rId43"/>
    <p:sldId id="316" r:id="rId44"/>
    <p:sldId id="317" r:id="rId4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3716" autoAdjust="0"/>
  </p:normalViewPr>
  <p:slideViewPr>
    <p:cSldViewPr>
      <p:cViewPr>
        <p:scale>
          <a:sx n="117" d="100"/>
          <a:sy n="117" d="100"/>
        </p:scale>
        <p:origin x="-1464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63CD8-67C3-41DB-B635-919817D7B194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1B3B9-5A35-475E-A98B-E0A8CBFE72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065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69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108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6342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5212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627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9659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4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8425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579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924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21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602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2444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8213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0252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1448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4251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7882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7533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3383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0445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543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4269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2329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010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602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302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071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443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875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686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8564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49658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2722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04590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49294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95451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5552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98316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4248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50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99304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6730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26769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4182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04399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87607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28057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68596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32470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705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900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90087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952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940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03698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220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4181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93968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2984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48136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558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47552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34474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17664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13092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874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00546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2592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46894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36979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67497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1204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5321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91292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58545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2147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94880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874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00546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2592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46894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36979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6749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42976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12044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91292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58545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2147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9488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705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777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9625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04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4707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470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06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1335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8413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8237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6079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9046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9149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828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3892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4304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2956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231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6239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6033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197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1829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3634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566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2225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3184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9599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9855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4255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6430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1089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0957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7906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7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27120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9712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1604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785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0448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930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7779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0228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8127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187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4235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62774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49079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4330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1382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94994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671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7727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79832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2775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8600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57267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0705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7226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76228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54852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1469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3055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80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373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9562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29431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36950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49996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30745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60991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26096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3793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38900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7880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5621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5239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7918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29329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92108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23147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05593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35718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1567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302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350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4077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41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445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445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0971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484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4600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1021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061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04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3210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C6C16D-E7E4-4A33-B817-6259BAE6BB12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11.12.2014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7A7694-8343-428B-9CF6-C262F2642E5F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9007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827584" y="1339568"/>
            <a:ext cx="7920880" cy="51090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Проект </a:t>
            </a:r>
          </a:p>
          <a:p>
            <a:pPr algn="ctr"/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3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«Совершенствование механизма учетных процедур и консолидации расчетов по межбюджетным трансфертам и нефинансовым активам»</a:t>
            </a:r>
          </a:p>
          <a:p>
            <a:pPr algn="ctr"/>
            <a:endParaRPr lang="ru-RU" sz="33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(материалы семинара размещены на сайте 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parusnik.org)</a:t>
            </a:r>
            <a:endParaRPr lang="ru-RU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657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ru-RU" altLang="ru-RU" sz="2200" b="1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</a:t>
            </a:r>
            <a:r>
              <a:rPr lang="ru-RU" altLang="ru-RU" sz="2200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остатка целевых средств </a:t>
            </a:r>
            <a:r>
              <a:rPr lang="ru-RU" altLang="ru-RU" sz="2200" b="1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АДБ областного бюджета</a:t>
            </a:r>
            <a:endParaRPr lang="ru-RU" altLang="ru-RU" sz="2200" b="1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1 206 51 560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1 401 20 251   250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счета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218)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205 51 560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1 206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51 660 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250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остатков в областной бюджет</a:t>
            </a:r>
            <a:endParaRPr lang="ru-RU" altLang="ru-RU" sz="22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218)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210 02 151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218)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205 51 660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250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13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50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ru-RU" altLang="ru-RU" sz="2200" b="1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остатка целевых средств получателем МБТ областного бюджета для перечисления в федеральный бюджет</a:t>
            </a:r>
            <a:endParaRPr lang="ru-RU" altLang="ru-RU" sz="2200" b="1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202)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401 10 151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205 51 660</a:t>
            </a: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счета</a:t>
            </a:r>
            <a:endParaRPr lang="ru-RU" altLang="ru-RU" sz="2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КБК 219)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660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остатков в федеральный бюджет</a:t>
            </a:r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219)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219)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210 02 151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5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55610" y="476672"/>
            <a:ext cx="6825074" cy="1114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</a:p>
          <a:p>
            <a:pPr algn="r">
              <a:lnSpc>
                <a:spcPct val="150000"/>
              </a:lnSpc>
            </a:pPr>
            <a:r>
              <a:rPr lang="ru-RU" sz="16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Форма 0503125 по коду счета 120551560</a:t>
            </a:r>
            <a:endParaRPr lang="ru-RU" sz="16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193853"/>
              </p:ext>
            </p:extLst>
          </p:nvPr>
        </p:nvGraphicFramePr>
        <p:xfrm>
          <a:off x="251522" y="1703410"/>
          <a:ext cx="8640959" cy="49659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70330"/>
                <a:gridCol w="677940"/>
                <a:gridCol w="936104"/>
                <a:gridCol w="576064"/>
                <a:gridCol w="1584176"/>
                <a:gridCol w="1080120"/>
                <a:gridCol w="1006961"/>
                <a:gridCol w="1009264"/>
              </a:tblGrid>
              <a:tr h="460527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Контрагент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корреспон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0347"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счета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дирующего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835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Эле-мент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 учета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дебету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кредиту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7913"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БК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ОКАТО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бюд-жета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32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24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здравоохранения Российской Федерации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80921902000020000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120551560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1 550 000,00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121002151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323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1 550 000,00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323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0347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номеру (коду) счета: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120551560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1 550 000,00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323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78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денежные расчеты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80921900000000000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120551560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1 550 000,00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121002151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323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неденежные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расчеты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75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196752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Возврат дебиторской задолженности прошлых лет</a:t>
            </a:r>
            <a: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ru-RU" altLang="ru-RU" dirty="0" smtClean="0">
                <a:solidFill>
                  <a:srgbClr val="000066"/>
                </a:solidFill>
                <a:latin typeface="Arial" pitchFamily="34" charset="0"/>
              </a:rPr>
              <a:t>(получатель бюджетных средств)</a:t>
            </a:r>
            <a:endParaRPr lang="ru-RU" altLang="ru-RU" dirty="0">
              <a:solidFill>
                <a:srgbClr val="000066"/>
              </a:solidFill>
              <a:latin typeface="Arial" pitchFamily="34" charset="0"/>
            </a:endParaRPr>
          </a:p>
        </p:txBody>
      </p:sp>
      <p:graphicFrame>
        <p:nvGraphicFramePr>
          <p:cNvPr id="17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026263"/>
              </p:ext>
            </p:extLst>
          </p:nvPr>
        </p:nvGraphicFramePr>
        <p:xfrm>
          <a:off x="451172" y="1863749"/>
          <a:ext cx="8369300" cy="4462145"/>
        </p:xfrm>
        <a:graphic>
          <a:graphicData uri="http://schemas.openxmlformats.org/drawingml/2006/table">
            <a:tbl>
              <a:tblPr/>
              <a:tblGrid>
                <a:gridCol w="1682750"/>
                <a:gridCol w="2582863"/>
                <a:gridCol w="4103687"/>
              </a:tblGrid>
              <a:tr h="606425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Источник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Операции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Бухгалтерские записи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9663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Межбюджет-ные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транс-ферты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Поступление на л/с ПБС средств  от прямого получателя МБТ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Начисление доходов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Текущего года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Перечисление денежных средств в доход местного бюджета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(КРБ)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1 304 05 ХХХ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113)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1 205 31 660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113)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31 560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113)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1 401 10 130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113)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1 210 02 130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(КРБ)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1 304 05 ХХХ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197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6900" y="980728"/>
            <a:ext cx="72395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Последующее перечисление в бюджет дебиторской задолженности как остатка целевых средств </a:t>
            </a:r>
            <a:r>
              <a:rPr lang="ru-RU" altLang="ru-RU" dirty="0">
                <a:solidFill>
                  <a:srgbClr val="000066"/>
                </a:solidFill>
                <a:latin typeface="Arial" pitchFamily="34" charset="0"/>
              </a:rPr>
              <a:t>(администратор МБТ)</a:t>
            </a:r>
          </a:p>
        </p:txBody>
      </p:sp>
      <p:graphicFrame>
        <p:nvGraphicFramePr>
          <p:cNvPr id="17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190272"/>
              </p:ext>
            </p:extLst>
          </p:nvPr>
        </p:nvGraphicFramePr>
        <p:xfrm>
          <a:off x="451172" y="1863749"/>
          <a:ext cx="8369300" cy="3419729"/>
        </p:xfrm>
        <a:graphic>
          <a:graphicData uri="http://schemas.openxmlformats.org/drawingml/2006/table">
            <a:tbl>
              <a:tblPr/>
              <a:tblGrid>
                <a:gridCol w="1682750"/>
                <a:gridCol w="2582863"/>
                <a:gridCol w="4103687"/>
              </a:tblGrid>
              <a:tr h="606425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Источник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Операции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Бухгалтерские записи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9663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Межбюджет-ные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транс-ферты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Восстановление остатков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Трансформация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счета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Перечисление в бюджет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202)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1 401 10 151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202)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1 205 51 660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202)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51 560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219)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1 205 51 660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219)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51 560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219)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1 210 02 151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4500885" y="2322537"/>
            <a:ext cx="2808287" cy="936625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>
            <a:off x="444822" y="5540399"/>
            <a:ext cx="8324850" cy="696913"/>
          </a:xfrm>
          <a:prstGeom prst="flowChartAlternateProcess">
            <a:avLst/>
          </a:prstGeom>
          <a:solidFill>
            <a:schemeClr val="hlink">
              <a:alpha val="14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i="1">
                <a:solidFill>
                  <a:prstClr val="black"/>
                </a:solidFill>
              </a:rPr>
              <a:t>на основании Уведомления по расчетам между бюджетами (ф. 0504817), </a:t>
            </a:r>
          </a:p>
          <a:p>
            <a:r>
              <a:rPr lang="ru-RU" altLang="ru-RU" i="1">
                <a:solidFill>
                  <a:prstClr val="black"/>
                </a:solidFill>
              </a:rPr>
              <a:t>с указанием в гр. 4 показателя со знаком «минус».</a:t>
            </a:r>
          </a:p>
        </p:txBody>
      </p:sp>
      <p:cxnSp>
        <p:nvCxnSpPr>
          <p:cNvPr id="20" name="AutoShape 20"/>
          <p:cNvCxnSpPr>
            <a:cxnSpLocks noChangeShapeType="1"/>
            <a:stCxn id="18" idx="1"/>
            <a:endCxn id="19" idx="0"/>
          </p:cNvCxnSpPr>
          <p:nvPr/>
        </p:nvCxnSpPr>
        <p:spPr bwMode="auto">
          <a:xfrm rot="10800000" flipH="1" flipV="1">
            <a:off x="4491360" y="2790849"/>
            <a:ext cx="115887" cy="2749550"/>
          </a:xfrm>
          <a:prstGeom prst="bentConnector4">
            <a:avLst>
              <a:gd name="adj1" fmla="val -189042"/>
              <a:gd name="adj2" fmla="val 58546"/>
            </a:avLst>
          </a:prstGeom>
          <a:noFill/>
          <a:ln w="19050">
            <a:solidFill>
              <a:srgbClr val="0000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03078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841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 На лицевой счет ПБС поступил возврат денежных средств в сумме  10 000 руб., перечисленных в 2013 г. на выплату компенсации на оплату ЖКХ. Поступившие денежные средства подлежат возврату в областной бюджет с последующим перечислением в федеральный бюджет.</a:t>
            </a:r>
          </a:p>
          <a:p>
            <a:pPr algn="just"/>
            <a:endParaRPr lang="ru-RU" altLang="ru-RU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 на л/с ПБС средств, не полученных получателем компенсации</a:t>
            </a:r>
            <a:endParaRPr lang="ru-RU" altLang="ru-RU" sz="2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1 304 05 262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113)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660</a:t>
            </a: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Начисление дохода текущего года</a:t>
            </a:r>
            <a:endParaRPr lang="ru-RU" altLang="ru-RU" sz="2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113)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560 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113)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1 401 10 130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денежных средств в доход местного бюджета</a:t>
            </a:r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113)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1 210 02 130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1 304 05 262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80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50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ru-RU" altLang="ru-RU" sz="2200" b="1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остатка целевых средств администратором МБТ местного бюджета</a:t>
            </a:r>
            <a:endParaRPr lang="ru-RU" altLang="ru-RU" sz="2200" b="1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202)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401 10 151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205 51 660</a:t>
            </a: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счета</a:t>
            </a:r>
            <a:endParaRPr lang="ru-RU" altLang="ru-RU" sz="2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КБК 219)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660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остатков в областной бюджет</a:t>
            </a:r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219)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219)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210 02 151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21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657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ru-RU" altLang="ru-RU" sz="2200" b="1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</a:t>
            </a:r>
            <a:r>
              <a:rPr lang="ru-RU" altLang="ru-RU" sz="2200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остатка целевых средств </a:t>
            </a:r>
            <a:r>
              <a:rPr lang="ru-RU" altLang="ru-RU" sz="2200" b="1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АДБ областного бюджета</a:t>
            </a:r>
            <a:endParaRPr lang="ru-RU" altLang="ru-RU" sz="2200" b="1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1 206 51 560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1 401 20 251   10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2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счета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218)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205 51 560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1 206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51 660 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остатков в областной бюджет</a:t>
            </a:r>
            <a:endParaRPr lang="ru-RU" altLang="ru-RU" sz="22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218)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210 02 151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218)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205 51 660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10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41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50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ru-RU" altLang="ru-RU" sz="2200" b="1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остатка целевых средств </a:t>
            </a:r>
            <a:r>
              <a:rPr lang="ru-RU" altLang="ru-RU" sz="2200" b="1" i="1" u="sng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администротором</a:t>
            </a:r>
            <a:r>
              <a:rPr lang="ru-RU" altLang="ru-RU" sz="2200" b="1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МБТ областного бюджета в федеральный бюджет</a:t>
            </a:r>
            <a:endParaRPr lang="ru-RU" altLang="ru-RU" sz="2200" b="1" i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202)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401 10 151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205 51 660</a:t>
            </a: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счета</a:t>
            </a:r>
            <a:endParaRPr lang="ru-RU" altLang="ru-RU" sz="2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КБК 219)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660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остатков в федеральный бюджет</a:t>
            </a:r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219)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219)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210 02 151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69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2052" y="476672"/>
            <a:ext cx="679218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</a:p>
        </p:txBody>
      </p:sp>
      <p:graphicFrame>
        <p:nvGraphicFramePr>
          <p:cNvPr id="7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61824"/>
              </p:ext>
            </p:extLst>
          </p:nvPr>
        </p:nvGraphicFramePr>
        <p:xfrm>
          <a:off x="395536" y="1627060"/>
          <a:ext cx="8369300" cy="4928808"/>
        </p:xfrm>
        <a:graphic>
          <a:graphicData uri="http://schemas.openxmlformats.org/drawingml/2006/table">
            <a:tbl>
              <a:tblPr/>
              <a:tblGrid>
                <a:gridCol w="1682750"/>
                <a:gridCol w="2582863"/>
                <a:gridCol w="4103687"/>
              </a:tblGrid>
              <a:tr h="621453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Источник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Операции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Бухгалтерские записи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7355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Межбюджет-ные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транс-ферты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Перечисление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авансовых плате-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жей</a:t>
                      </a: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в другой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Начисление межбюджетного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трансферта на основании отчета (форма 0503324)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Зачет авансовых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(КРБ)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1 206 51 560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(КРБ)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1 304 05 251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(КРБ)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1 401 20 251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(КРБ)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1 302 51 730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(КРБ)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1 302 51 830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(КРБ)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1 206 51 660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84663" y="2205038"/>
            <a:ext cx="2808287" cy="936625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auto">
          <a:xfrm>
            <a:off x="359532" y="6021288"/>
            <a:ext cx="8424936" cy="408623"/>
          </a:xfrm>
          <a:prstGeom prst="flowChartAlternateProcess">
            <a:avLst/>
          </a:prstGeom>
          <a:solidFill>
            <a:schemeClr val="hlink">
              <a:alpha val="14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i="1" dirty="0">
                <a:solidFill>
                  <a:prstClr val="black"/>
                </a:solidFill>
              </a:rPr>
              <a:t>на основании Уведомления по расчетам между бюджетами (ф. 0504817</a:t>
            </a:r>
            <a:r>
              <a:rPr lang="ru-RU" altLang="ru-RU" i="1" dirty="0" smtClean="0">
                <a:solidFill>
                  <a:prstClr val="black"/>
                </a:solidFill>
              </a:rPr>
              <a:t>)</a:t>
            </a:r>
            <a:endParaRPr lang="ru-RU" altLang="ru-RU" i="1" dirty="0">
              <a:solidFill>
                <a:prstClr val="black"/>
              </a:solidFill>
            </a:endParaRPr>
          </a:p>
        </p:txBody>
      </p:sp>
      <p:cxnSp>
        <p:nvCxnSpPr>
          <p:cNvPr id="11" name="AutoShape 20"/>
          <p:cNvCxnSpPr>
            <a:cxnSpLocks noChangeShapeType="1"/>
            <a:stCxn id="8" idx="1"/>
            <a:endCxn id="9" idx="0"/>
          </p:cNvCxnSpPr>
          <p:nvPr/>
        </p:nvCxnSpPr>
        <p:spPr bwMode="auto">
          <a:xfrm rot="10800000" flipH="1" flipV="1">
            <a:off x="4284662" y="2673350"/>
            <a:ext cx="287337" cy="3347937"/>
          </a:xfrm>
          <a:prstGeom prst="bentConnector4">
            <a:avLst>
              <a:gd name="adj1" fmla="val -79558"/>
              <a:gd name="adj2" fmla="val 56994"/>
            </a:avLst>
          </a:prstGeom>
          <a:noFill/>
          <a:ln w="19050">
            <a:solidFill>
              <a:srgbClr val="0000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Прямоугольник 1"/>
          <p:cNvSpPr/>
          <p:nvPr/>
        </p:nvSpPr>
        <p:spPr>
          <a:xfrm>
            <a:off x="1907704" y="980728"/>
            <a:ext cx="4950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Предоставление межбюджетного трансферта  (кроме дотаций) текущего года</a:t>
            </a:r>
          </a:p>
          <a:p>
            <a:pPr algn="ctr"/>
            <a:endParaRPr lang="ru-RU" altLang="ru-RU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/>
            <a:endParaRPr lang="ru-RU" altLang="ru-RU" dirty="0">
              <a:solidFill>
                <a:srgbClr val="000066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88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277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071545"/>
          <a:ext cx="8572560" cy="5497259"/>
        </p:xfrm>
        <a:graphic>
          <a:graphicData uri="http://schemas.openxmlformats.org/drawingml/2006/table">
            <a:tbl>
              <a:tblPr/>
              <a:tblGrid>
                <a:gridCol w="2159660"/>
                <a:gridCol w="4660133"/>
                <a:gridCol w="1752767"/>
              </a:tblGrid>
              <a:tr h="60070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Times New Roman"/>
                        </a:rPr>
                        <a:t>Остатки целевых федеральных средств по главным администраторам областного бюджета по состоянию на 01.01.2014г.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3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Гл администратор доходов областного бюджета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Наименование главного администратора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Сумма</a:t>
                      </a:r>
                      <a:r>
                        <a:rPr lang="ru-RU" sz="1200" b="1" i="0" u="none" strike="noStrike">
                          <a:latin typeface="Times New Roman"/>
                        </a:rPr>
                        <a:t>, </a:t>
                      </a:r>
                      <a:r>
                        <a:rPr lang="ru-RU" sz="1200" b="1" i="0" u="none" strike="noStrike" smtClean="0">
                          <a:latin typeface="Times New Roman"/>
                        </a:rPr>
                        <a:t>руб.</a:t>
                      </a:r>
                      <a:endParaRPr lang="ru-RU" sz="1200" b="1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Times New Roman"/>
                        </a:rPr>
                        <a:t>802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Times New Roman"/>
                        </a:rPr>
                        <a:t>Администрация Губернатора Белгородской области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latin typeface="Times New Roman"/>
                        </a:rPr>
                        <a:t>7 686,70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latin typeface="Times New Roman"/>
                        </a:rPr>
                        <a:t>805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Times New Roman"/>
                        </a:rPr>
                        <a:t>Департамент экономического развития Белгородской области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latin typeface="Times New Roman"/>
                        </a:rPr>
                        <a:t>90 921 990,36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latin typeface="Times New Roman"/>
                        </a:rPr>
                        <a:t>806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Times New Roman"/>
                        </a:rPr>
                        <a:t>Департамент агропромышленного комплекса Белгородской области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Times New Roman"/>
                        </a:rPr>
                        <a:t>352 692,88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71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latin typeface="Times New Roman"/>
                        </a:rPr>
                        <a:t>807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Times New Roman"/>
                        </a:rPr>
                        <a:t>Департамент строительства, транспорта и жилищно-коммунального хозяйства Белгородской области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Times New Roman"/>
                        </a:rPr>
                        <a:t>413 603 324,92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latin typeface="Times New Roman"/>
                        </a:rPr>
                        <a:t>809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latin typeface="Times New Roman"/>
                        </a:rPr>
                        <a:t>Департамент здравоохранения и социальной защиты населения Белгородской области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Times New Roman"/>
                        </a:rPr>
                        <a:t>203 564 156,77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latin typeface="Times New Roman"/>
                        </a:rPr>
                        <a:t>810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Times New Roman"/>
                        </a:rPr>
                        <a:t>Департамент образования, культуры и молодежной политики Белгородской области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Times New Roman"/>
                        </a:rPr>
                        <a:t>78 206 633,27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latin typeface="Times New Roman"/>
                        </a:rPr>
                        <a:t>812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latin typeface="Times New Roman"/>
                        </a:rPr>
                        <a:t>Управление социальной защиты населения Белгородской области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Times New Roman"/>
                        </a:rPr>
                        <a:t>556 697 545,24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latin typeface="Times New Roman"/>
                        </a:rPr>
                        <a:t>813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Times New Roman"/>
                        </a:rPr>
                        <a:t>Управление физической культуры и спорта Белгородской области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Times New Roman"/>
                        </a:rPr>
                        <a:t>2 008,00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latin typeface="Times New Roman"/>
                        </a:rPr>
                        <a:t>814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Times New Roman"/>
                        </a:rPr>
                        <a:t>Управление по труду и занятости населения Белгородской области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Times New Roman"/>
                        </a:rPr>
                        <a:t>10 119 213,30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latin typeface="Times New Roman"/>
                        </a:rPr>
                        <a:t>816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Times New Roman"/>
                        </a:rPr>
                        <a:t>Управление по делам молодежи Белгородской области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Times New Roman"/>
                        </a:rPr>
                        <a:t>2 173 800,68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4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latin typeface="Times New Roman"/>
                        </a:rPr>
                        <a:t>825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Times New Roman"/>
                        </a:rPr>
                        <a:t>Департамент кадровой политики Белгородской области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latin typeface="Times New Roman"/>
                        </a:rPr>
                        <a:t>520 536,10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208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2052" y="476672"/>
            <a:ext cx="679218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</a:p>
        </p:txBody>
      </p:sp>
      <p:graphicFrame>
        <p:nvGraphicFramePr>
          <p:cNvPr id="7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111956"/>
              </p:ext>
            </p:extLst>
          </p:nvPr>
        </p:nvGraphicFramePr>
        <p:xfrm>
          <a:off x="395536" y="1627060"/>
          <a:ext cx="8369300" cy="4928808"/>
        </p:xfrm>
        <a:graphic>
          <a:graphicData uri="http://schemas.openxmlformats.org/drawingml/2006/table">
            <a:tbl>
              <a:tblPr/>
              <a:tblGrid>
                <a:gridCol w="1682750"/>
                <a:gridCol w="2582863"/>
                <a:gridCol w="4103687"/>
              </a:tblGrid>
              <a:tr h="621453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Источник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Операции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Бухгалтерские записи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7355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Межбюджет-ные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транс-ферты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Поступление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авансовых плате-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жей</a:t>
                      </a: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по </a:t>
                      </a:r>
                      <a:r>
                        <a:rPr kumimoji="0" lang="ru-RU" alt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</a:t>
                      </a: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жетным</a:t>
                      </a: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трансфертам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Начисление межбюджетного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трансферта на основании отчета (форма 0503324)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202)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1 210 02 151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202)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1 205 51 660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202)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51 560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202)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1 401 10 151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84663" y="2205038"/>
            <a:ext cx="3095649" cy="936625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auto">
          <a:xfrm>
            <a:off x="359532" y="6021288"/>
            <a:ext cx="8424936" cy="408623"/>
          </a:xfrm>
          <a:prstGeom prst="flowChartAlternateProcess">
            <a:avLst/>
          </a:prstGeom>
          <a:solidFill>
            <a:schemeClr val="hlink">
              <a:alpha val="14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i="1" dirty="0">
                <a:solidFill>
                  <a:prstClr val="black"/>
                </a:solidFill>
              </a:rPr>
              <a:t>на основании Уведомления по расчетам между бюджетами (ф. 0504817</a:t>
            </a:r>
            <a:r>
              <a:rPr lang="ru-RU" altLang="ru-RU" i="1" dirty="0" smtClean="0">
                <a:solidFill>
                  <a:prstClr val="black"/>
                </a:solidFill>
              </a:rPr>
              <a:t>)</a:t>
            </a:r>
            <a:endParaRPr lang="ru-RU" altLang="ru-RU" i="1" dirty="0">
              <a:solidFill>
                <a:prstClr val="black"/>
              </a:solidFill>
            </a:endParaRPr>
          </a:p>
        </p:txBody>
      </p:sp>
      <p:cxnSp>
        <p:nvCxnSpPr>
          <p:cNvPr id="11" name="AutoShape 20"/>
          <p:cNvCxnSpPr>
            <a:cxnSpLocks noChangeShapeType="1"/>
            <a:stCxn id="8" idx="1"/>
            <a:endCxn id="9" idx="0"/>
          </p:cNvCxnSpPr>
          <p:nvPr/>
        </p:nvCxnSpPr>
        <p:spPr bwMode="auto">
          <a:xfrm rot="10800000" flipH="1" flipV="1">
            <a:off x="4284662" y="2673350"/>
            <a:ext cx="287337" cy="3347937"/>
          </a:xfrm>
          <a:prstGeom prst="bentConnector4">
            <a:avLst>
              <a:gd name="adj1" fmla="val -79558"/>
              <a:gd name="adj2" fmla="val 56994"/>
            </a:avLst>
          </a:prstGeom>
          <a:noFill/>
          <a:ln w="19050">
            <a:solidFill>
              <a:srgbClr val="0000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Прямоугольник 1"/>
          <p:cNvSpPr/>
          <p:nvPr/>
        </p:nvSpPr>
        <p:spPr>
          <a:xfrm>
            <a:off x="1907704" y="980728"/>
            <a:ext cx="4950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Получение межбюджетного трансферта текущего года</a:t>
            </a:r>
            <a:endParaRPr lang="ru-RU" altLang="ru-RU" dirty="0">
              <a:solidFill>
                <a:srgbClr val="000066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66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531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 Администратор доходов областного бюджета по МБТ получил от федерального министерства межбюджетных трансфертов на сумму 50 млн руб.</a:t>
            </a:r>
          </a:p>
          <a:p>
            <a:pPr algn="just"/>
            <a:endParaRPr lang="ru-RU" altLang="ru-RU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межбюджетных трансфертов из федерального бюджета</a:t>
            </a:r>
            <a:endParaRPr lang="ru-RU" altLang="ru-RU" sz="2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202)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1 210 02 151 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1 205 51 660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млн. руб.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06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09925" y="404664"/>
            <a:ext cx="6916444" cy="1114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 </a:t>
            </a:r>
          </a:p>
          <a:p>
            <a:pPr algn="r">
              <a:lnSpc>
                <a:spcPct val="150000"/>
              </a:lnSpc>
            </a:pPr>
            <a:r>
              <a:rPr lang="ru-RU" sz="16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Форма 0503125 по коду счета </a:t>
            </a:r>
            <a:r>
              <a:rPr lang="ru-RU" sz="16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120551660</a:t>
            </a:r>
            <a:endParaRPr lang="ru-RU" sz="16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250960"/>
              </p:ext>
            </p:extLst>
          </p:nvPr>
        </p:nvGraphicFramePr>
        <p:xfrm>
          <a:off x="354360" y="1484785"/>
          <a:ext cx="8435280" cy="51598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8208"/>
                <a:gridCol w="503248"/>
                <a:gridCol w="1089333"/>
                <a:gridCol w="735556"/>
                <a:gridCol w="1472800"/>
                <a:gridCol w="518735"/>
                <a:gridCol w="1080120"/>
                <a:gridCol w="977280"/>
              </a:tblGrid>
              <a:tr h="50405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Контрагент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корреспон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дирующего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8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счета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 учета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4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БК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ОКАТО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-ту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кредиту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4035"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4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9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здравоохранения Российской Федерации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80920202054020000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120551660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50 000 000,00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121002151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841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50 000 000,00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841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841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номеру (коду) счета: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120551660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50 000 000,00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841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873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денежные расчеты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80920200000000000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120551660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50 000 000,00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121002151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841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неденежные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расчеты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343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196752"/>
            <a:ext cx="8640960" cy="8522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altLang="ru-RU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них 20 млн. руб. </a:t>
            </a:r>
            <a:r>
              <a:rPr lang="ru-RU" altLang="ru-RU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доходов областного бюджета перечислил </a:t>
            </a:r>
            <a:r>
              <a:rPr lang="ru-RU" altLang="ru-RU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бюджету городского </a:t>
            </a:r>
            <a:r>
              <a:rPr lang="ru-RU" altLang="ru-RU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</a:t>
            </a:r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1 206 51 560 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1 304 05 251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млн. руб.</a:t>
            </a: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0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доходов городского бюджета предоставил отчет о расходовании 17,5 млн. руб.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Начисление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межбюджетных трансфертов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0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202)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202)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1 401 10 151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17,5 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0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20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 было израсходовано самим администратором областного бюджета</a:t>
            </a:r>
            <a:endParaRPr lang="ru-RU" alt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(КРБ)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302 62 830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(КРБ)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1 304 05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262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Начисление межбюджетных трансфертов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202)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202)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1 401 10 151 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млн. руб.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72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332656"/>
            <a:ext cx="6792179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</a:p>
          <a:p>
            <a:pPr algn="r"/>
            <a:r>
              <a:rPr lang="ru-RU" sz="16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Форма 0503125 по коду счета </a:t>
            </a:r>
            <a:r>
              <a:rPr lang="ru-RU" sz="16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120651560</a:t>
            </a:r>
            <a:endParaRPr lang="ru-RU" sz="16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094841"/>
              </p:ext>
            </p:extLst>
          </p:nvPr>
        </p:nvGraphicFramePr>
        <p:xfrm>
          <a:off x="323527" y="1196752"/>
          <a:ext cx="8568953" cy="5438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8897"/>
                <a:gridCol w="623820"/>
                <a:gridCol w="997427"/>
                <a:gridCol w="747212"/>
                <a:gridCol w="1619532"/>
                <a:gridCol w="1085881"/>
                <a:gridCol w="660472"/>
                <a:gridCol w="995712"/>
              </a:tblGrid>
              <a:tr h="33374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Контрагент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счета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 учета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корреспон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дирующего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3742"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79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БК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ОКАТО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дебету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-ту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1075"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7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66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Комитет финансов и бюджетных отношений администрации г. Белгорода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80909010125070521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120651560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20 000 000,00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130405251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374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20 000 000,00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374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7796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номеру (коду) счета: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80909010125070000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120651560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20 000 000,00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374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7796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денежные расчеты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80909010125070000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120651560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20 000 000,00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130405251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374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неденежные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расчеты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954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</a:p>
          <a:p>
            <a:pPr algn="r"/>
            <a:r>
              <a:rPr lang="ru-RU" sz="16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Форма 0503125 по коду счета </a:t>
            </a:r>
            <a:r>
              <a:rPr lang="ru-RU" sz="16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140110151</a:t>
            </a:r>
            <a:endParaRPr lang="ru-RU" sz="16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726020"/>
              </p:ext>
            </p:extLst>
          </p:nvPr>
        </p:nvGraphicFramePr>
        <p:xfrm>
          <a:off x="251520" y="1340773"/>
          <a:ext cx="8640961" cy="55736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5491"/>
                <a:gridCol w="808794"/>
                <a:gridCol w="853726"/>
                <a:gridCol w="855455"/>
                <a:gridCol w="1565166"/>
                <a:gridCol w="864096"/>
                <a:gridCol w="1097979"/>
                <a:gridCol w="990254"/>
              </a:tblGrid>
              <a:tr h="25789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Контрагент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счета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 учета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корреспон-дирующего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7893"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дебету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кредиту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7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БК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ОКАТО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835"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7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634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здравоохранения Российской Федерации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80920202054020000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140110151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42 500 000,00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120551560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634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здравоохранения Российской Федерации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80920202054020000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140110151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120551660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789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42 250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789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661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номеру (коду) счета: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80920200000000000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140110151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42 250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789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789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денежные расчеты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661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неденежные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расчеты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80920200000000000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140110151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42 500 000,00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120551560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66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80920200000000000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140110151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-250000,00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120551660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735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648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доходов городского бюджета предоставил отчет о расходовании 17,5 млн. руб.</a:t>
            </a:r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Начисление межбюджетных трансфертов на основании отчета</a:t>
            </a:r>
            <a:endParaRPr lang="ru-RU" altLang="ru-RU" sz="2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1 401 20 251 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(КРБ)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1 302 51 730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17,5  млн. руб.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Зачет авансовых платежей</a:t>
            </a:r>
            <a:endParaRPr lang="ru-RU" altLang="ru-RU" sz="2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(КРБ)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302 51 830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(КРБ)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206 51 660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17,5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72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332656"/>
            <a:ext cx="6792179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</a:p>
          <a:p>
            <a:pPr algn="r"/>
            <a:r>
              <a:rPr lang="ru-RU" sz="16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Форма 0503125 по коду счета </a:t>
            </a:r>
            <a:r>
              <a:rPr lang="ru-RU" sz="16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140120251</a:t>
            </a:r>
            <a:endParaRPr lang="ru-RU" sz="1600" b="1" dirty="0" smtClean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algn="ctr"/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725736"/>
              </p:ext>
            </p:extLst>
          </p:nvPr>
        </p:nvGraphicFramePr>
        <p:xfrm>
          <a:off x="251519" y="1340767"/>
          <a:ext cx="8640962" cy="55172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1850"/>
                <a:gridCol w="675723"/>
                <a:gridCol w="845087"/>
                <a:gridCol w="616965"/>
                <a:gridCol w="1511016"/>
                <a:gridCol w="1046710"/>
                <a:gridCol w="838173"/>
                <a:gridCol w="995438"/>
              </a:tblGrid>
              <a:tr h="44846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Контрагент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корреспон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7078"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счета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дирующего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7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 учета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дебету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кредиту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7078"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БК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ОКАТО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учета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9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Комитет финансов и бюджетных отношений администрации г. Белгорода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80909010125070521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140120251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130251730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9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Комитет финансов и бюджетных отношений администрации г. Белгорода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80909010125070521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140120251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250 000,00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120651560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17 250 000,00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5738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номеру (коду) счета: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80909010125070000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140120251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17 250 000,00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денежные расчеты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5738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неденежные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расчеты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80909010125070000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140120251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130251730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573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80909010125070000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140120251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-250 000,00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120651560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024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423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ВНИМАНИЕ!!! </a:t>
            </a: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бюджетной отчетности на 01.01.2015 г. необходимо отразить остатки по межбюджетным трансфертам на счетах:</a:t>
            </a:r>
          </a:p>
          <a:p>
            <a:pPr algn="just"/>
            <a:endParaRPr lang="ru-RU" alt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120651000 – остаток неиспользованных целевых средств нижестоящими бюджетами (в примере 2,5 млн. руб.);</a:t>
            </a: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120551000 – остаток целевых средств, подлежащий возврату в вышестоящий бюджет со знаком «-» (в примере 7,5 млн. руб.) </a:t>
            </a: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400" b="1" i="1" u="sng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составить формы 0503125 по кодам счетов 120551000 и 120651000!!!</a:t>
            </a:r>
            <a:endParaRPr lang="ru-RU" alt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66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41184" y="476672"/>
            <a:ext cx="6853928" cy="10125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</a:p>
          <a:p>
            <a:pPr algn="r">
              <a:lnSpc>
                <a:spcPct val="130000"/>
              </a:lnSpc>
            </a:pPr>
            <a:r>
              <a:rPr lang="ru-RU" sz="16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Форма 0503125 по коду счета </a:t>
            </a:r>
            <a:r>
              <a:rPr lang="ru-RU" sz="16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120651000</a:t>
            </a:r>
            <a:endParaRPr lang="ru-RU" sz="16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074312"/>
              </p:ext>
            </p:extLst>
          </p:nvPr>
        </p:nvGraphicFramePr>
        <p:xfrm>
          <a:off x="251521" y="1484787"/>
          <a:ext cx="8640958" cy="50373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0509"/>
                <a:gridCol w="753491"/>
                <a:gridCol w="1005808"/>
                <a:gridCol w="755219"/>
                <a:gridCol w="1455136"/>
                <a:gridCol w="976429"/>
                <a:gridCol w="706831"/>
                <a:gridCol w="1007535"/>
              </a:tblGrid>
              <a:tr h="27341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Контрагент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счета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 учета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корреспон-дирующего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418"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дебету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кредиту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БК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ОКАТО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352"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033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Комитет финансов и бюджетных отношений администрации г. Белгорода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80909010125070521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120651000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2 500 000,00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4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2 500 000,00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4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4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734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номеру (коду) счета: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00009010125070000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120651000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2 500 000,00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4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4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4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денежные расчеты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4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41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неденежные расчеты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56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052736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Перечисление </a:t>
            </a:r>
            <a: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остатков целевых средств </a:t>
            </a:r>
            <a:r>
              <a:rPr lang="ru-RU" altLang="ru-RU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в бюджет</a:t>
            </a:r>
            <a: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ru-RU" altLang="ru-RU" dirty="0">
                <a:solidFill>
                  <a:srgbClr val="000066"/>
                </a:solidFill>
                <a:latin typeface="Arial" pitchFamily="34" charset="0"/>
              </a:rPr>
              <a:t>(администратор МБТ)</a:t>
            </a:r>
          </a:p>
        </p:txBody>
      </p:sp>
      <p:graphicFrame>
        <p:nvGraphicFramePr>
          <p:cNvPr id="17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074639"/>
              </p:ext>
            </p:extLst>
          </p:nvPr>
        </p:nvGraphicFramePr>
        <p:xfrm>
          <a:off x="451172" y="1863749"/>
          <a:ext cx="8369300" cy="3725491"/>
        </p:xfrm>
        <a:graphic>
          <a:graphicData uri="http://schemas.openxmlformats.org/drawingml/2006/table">
            <a:tbl>
              <a:tblPr/>
              <a:tblGrid>
                <a:gridCol w="1682750"/>
                <a:gridCol w="2582863"/>
                <a:gridCol w="4103687"/>
              </a:tblGrid>
              <a:tr h="606425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Источник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Операции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Бухгалтерские записи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9066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Межбюджет-ные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транс-ферты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Трансформация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счета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Перечисление в бюджет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202)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51 560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219)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1 205 51 660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219)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51 560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219)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1 210 02 151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67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55610" y="476672"/>
            <a:ext cx="6825074" cy="9853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</a:p>
          <a:p>
            <a:pPr algn="r">
              <a:lnSpc>
                <a:spcPct val="130000"/>
              </a:lnSpc>
            </a:pPr>
            <a:r>
              <a:rPr lang="ru-RU" sz="16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Форма 0503125 по коду счета </a:t>
            </a:r>
            <a:r>
              <a:rPr lang="ru-RU" sz="16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120551000</a:t>
            </a:r>
            <a:endParaRPr lang="ru-RU" sz="16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732764"/>
              </p:ext>
            </p:extLst>
          </p:nvPr>
        </p:nvGraphicFramePr>
        <p:xfrm>
          <a:off x="323526" y="1484784"/>
          <a:ext cx="8568953" cy="52952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90824"/>
                <a:gridCol w="670091"/>
                <a:gridCol w="822619"/>
                <a:gridCol w="872319"/>
                <a:gridCol w="1441299"/>
                <a:gridCol w="1159634"/>
                <a:gridCol w="509599"/>
                <a:gridCol w="1002568"/>
              </a:tblGrid>
              <a:tr h="34441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Контрагент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счета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 учета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корреспон-дирующего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4413"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дебету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кредиту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4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БК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ОКАТО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5179"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44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96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здравоохранения Российской Федерации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80920202054020000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-7 500 000,00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441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-7 500 000,00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441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441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номеру (коду) счета: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00000001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120551000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-7 500 000,00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441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441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денежные расчеты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441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441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неденежные расчеты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441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856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260648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8162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ВНИМАНИЕ!!! </a:t>
            </a: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бюджетной отчетности на 01.01.2015 г. необходимо представить формы 0503125 по счетам:</a:t>
            </a:r>
          </a:p>
          <a:p>
            <a:pPr algn="just"/>
            <a:endParaRPr lang="ru-RU" altLang="ru-RU" sz="2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Tx/>
              <a:buChar char="-"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51 560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возврат остатков по межбюджетным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трансфертам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1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205 51 660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получение межбюджетных трансфертов;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 1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401 10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151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начисление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межбюджетных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трансфертов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Tx/>
              <a:buChar char="-"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205 51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остаток целевых средств, подлежащий </a:t>
            </a: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/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возврату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вышестоящий бюджет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Tx/>
              <a:buChar char="-"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1 206 51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560 – перечисление межбюджетных 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трансфертов;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Tx/>
              <a:buChar char="-"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401 20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251 -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начисление межбюджетных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трансфертов;</a:t>
            </a:r>
          </a:p>
          <a:p>
            <a:pPr marL="342900" lvl="0" indent="-342900">
              <a:buFontTx/>
              <a:buChar char="-"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206 51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остаток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неиспользованных целевых средств </a:t>
            </a:r>
            <a:endParaRPr lang="ru-RU" alt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нижестоящими </a:t>
            </a:r>
            <a:r>
              <a:rPr lang="ru-RU" alt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бюджетами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/>
              <a:t> </a:t>
            </a: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63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688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 У администратора доходов областного бюджета в форме  0503130 (баланс) на 01.01.2013 г. отражен остаток целевых средств в сумме 1 300 000 руб. В бюджетном учете этот остаток числится на счете 120551000. В 2014 году остаток целевых средств должен быть перечислен в бюджет.</a:t>
            </a:r>
          </a:p>
          <a:p>
            <a:pPr algn="just"/>
            <a:endParaRPr lang="ru-RU" altLang="ru-RU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счета</a:t>
            </a:r>
            <a:endParaRPr lang="ru-RU" alt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63613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202)</a:t>
            </a:r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КБК 219)</a:t>
            </a:r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1 205 51 </a:t>
            </a:r>
            <a:r>
              <a:rPr lang="ru-RU" alt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660  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1 300 000 руб.</a:t>
            </a:r>
          </a:p>
          <a:p>
            <a:pPr lvl="0"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в бюджет</a:t>
            </a:r>
            <a:endParaRPr lang="ru-RU" alt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63613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219)</a:t>
            </a:r>
            <a:r>
              <a:rPr lang="ru-RU" alt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219)</a:t>
            </a:r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210 02 151  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1 300 000 руб.</a:t>
            </a:r>
          </a:p>
          <a:p>
            <a:pPr lvl="0"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08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4191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случае, если остатки целевых средств не были отражены в бюджетном учете и, соответственно, в бюджетной отчетности на 01.01.2014 г., их необходимо восстановить в бюджетном учете </a:t>
            </a:r>
            <a:r>
              <a:rPr lang="ru-RU" altLang="ru-RU" sz="2400" b="1" i="1" u="sng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ОБОРОТАМИ ТЕКУЩЕГО ГОДА.</a:t>
            </a:r>
            <a:endParaRPr lang="ru-RU" altLang="ru-RU" sz="2400" b="1" i="1" u="sng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34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Учет межбюджетных  трансфертов</a:t>
            </a:r>
            <a:endParaRPr lang="ru-RU" sz="3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196752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Восстановление остатков целевых средств </a:t>
            </a:r>
            <a:b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ru-RU" altLang="ru-RU" dirty="0">
                <a:solidFill>
                  <a:srgbClr val="000066"/>
                </a:solidFill>
                <a:latin typeface="Arial" pitchFamily="34" charset="0"/>
              </a:rPr>
              <a:t>(администратор МБТ)</a:t>
            </a:r>
          </a:p>
        </p:txBody>
      </p:sp>
      <p:graphicFrame>
        <p:nvGraphicFramePr>
          <p:cNvPr id="17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582022"/>
              </p:ext>
            </p:extLst>
          </p:nvPr>
        </p:nvGraphicFramePr>
        <p:xfrm>
          <a:off x="451172" y="1863749"/>
          <a:ext cx="8369300" cy="3419729"/>
        </p:xfrm>
        <a:graphic>
          <a:graphicData uri="http://schemas.openxmlformats.org/drawingml/2006/table">
            <a:tbl>
              <a:tblPr/>
              <a:tblGrid>
                <a:gridCol w="1682750"/>
                <a:gridCol w="2582863"/>
                <a:gridCol w="4103687"/>
              </a:tblGrid>
              <a:tr h="606425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Источник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Операции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Бухгалтерские записи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9663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Межбюджет-ные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транс-ферты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Восстановление остатков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Трансформация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счета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Перечисление в бюджет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202)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1 401 10 151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202)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1 205 51 660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202)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51 560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219)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1 205 51 660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219)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51 560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219)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1 210 02 151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4500885" y="2322537"/>
            <a:ext cx="2808287" cy="936625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>
            <a:off x="444822" y="5540399"/>
            <a:ext cx="8324850" cy="696913"/>
          </a:xfrm>
          <a:prstGeom prst="flowChartAlternateProcess">
            <a:avLst/>
          </a:prstGeom>
          <a:solidFill>
            <a:schemeClr val="hlink">
              <a:alpha val="14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i="1"/>
              <a:t>на основании Уведомления по расчетам между бюджетами (ф. 0504817), </a:t>
            </a:r>
          </a:p>
          <a:p>
            <a:r>
              <a:rPr lang="ru-RU" altLang="ru-RU" i="1"/>
              <a:t>с указанием в гр. 4 показателя со знаком «минус».</a:t>
            </a:r>
          </a:p>
        </p:txBody>
      </p:sp>
      <p:cxnSp>
        <p:nvCxnSpPr>
          <p:cNvPr id="20" name="AutoShape 20"/>
          <p:cNvCxnSpPr>
            <a:cxnSpLocks noChangeShapeType="1"/>
            <a:stCxn id="18" idx="1"/>
            <a:endCxn id="19" idx="0"/>
          </p:cNvCxnSpPr>
          <p:nvPr/>
        </p:nvCxnSpPr>
        <p:spPr bwMode="auto">
          <a:xfrm rot="10800000" flipH="1" flipV="1">
            <a:off x="4491360" y="2790849"/>
            <a:ext cx="115887" cy="2749550"/>
          </a:xfrm>
          <a:prstGeom prst="bentConnector4">
            <a:avLst>
              <a:gd name="adj1" fmla="val -189042"/>
              <a:gd name="adj2" fmla="val 58546"/>
            </a:avLst>
          </a:prstGeom>
          <a:noFill/>
          <a:ln w="19050">
            <a:solidFill>
              <a:srgbClr val="0000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7230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2052" y="476672"/>
            <a:ext cx="679218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Учет межбюджетных  трансфертов</a:t>
            </a:r>
          </a:p>
        </p:txBody>
      </p:sp>
      <p:graphicFrame>
        <p:nvGraphicFramePr>
          <p:cNvPr id="7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823105"/>
              </p:ext>
            </p:extLst>
          </p:nvPr>
        </p:nvGraphicFramePr>
        <p:xfrm>
          <a:off x="395536" y="1746250"/>
          <a:ext cx="8369300" cy="3419729"/>
        </p:xfrm>
        <a:graphic>
          <a:graphicData uri="http://schemas.openxmlformats.org/drawingml/2006/table">
            <a:tbl>
              <a:tblPr/>
              <a:tblGrid>
                <a:gridCol w="1682750"/>
                <a:gridCol w="2582863"/>
                <a:gridCol w="4103687"/>
              </a:tblGrid>
              <a:tr h="606425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Источник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Операции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Бухгалтерские записи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9663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Межбюджет-ные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транс-ферты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Восстановление остатков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Трансформация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счетов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Поступление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в бюджет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(КРБ)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1 206 51 560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(КРБ)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1 401 20 251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218)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51 560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(КРБ)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1 206 51 660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218)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1 210 02 151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(КБК 218)</a:t>
                      </a: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1 205 51 660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84663" y="2205038"/>
            <a:ext cx="2808287" cy="936625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19"/>
          <p:cNvSpPr>
            <a:spLocks noChangeArrowheads="1"/>
          </p:cNvSpPr>
          <p:nvPr/>
        </p:nvSpPr>
        <p:spPr bwMode="auto">
          <a:xfrm>
            <a:off x="423614" y="5422900"/>
            <a:ext cx="8324850" cy="696913"/>
          </a:xfrm>
          <a:prstGeom prst="flowChartAlternateProcess">
            <a:avLst/>
          </a:prstGeom>
          <a:solidFill>
            <a:schemeClr val="hlink">
              <a:alpha val="14999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i="1"/>
              <a:t>на основании Уведомления по расчетам между бюджетами (ф. 0504817), </a:t>
            </a:r>
          </a:p>
          <a:p>
            <a:r>
              <a:rPr lang="ru-RU" altLang="ru-RU" i="1"/>
              <a:t>с указанием в гр. 4 показателя со знаком «минус».</a:t>
            </a:r>
          </a:p>
        </p:txBody>
      </p:sp>
      <p:cxnSp>
        <p:nvCxnSpPr>
          <p:cNvPr id="11" name="AutoShape 20"/>
          <p:cNvCxnSpPr>
            <a:cxnSpLocks noChangeShapeType="1"/>
            <a:stCxn id="8" idx="1"/>
            <a:endCxn id="9" idx="0"/>
          </p:cNvCxnSpPr>
          <p:nvPr/>
        </p:nvCxnSpPr>
        <p:spPr bwMode="auto">
          <a:xfrm rot="10800000" flipH="1" flipV="1">
            <a:off x="4284663" y="2673350"/>
            <a:ext cx="301376" cy="2749549"/>
          </a:xfrm>
          <a:prstGeom prst="bentConnector4">
            <a:avLst>
              <a:gd name="adj1" fmla="val -75852"/>
              <a:gd name="adj2" fmla="val 58516"/>
            </a:avLst>
          </a:prstGeom>
          <a:noFill/>
          <a:ln w="19050">
            <a:solidFill>
              <a:srgbClr val="0000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Прямоугольник 1"/>
          <p:cNvSpPr/>
          <p:nvPr/>
        </p:nvSpPr>
        <p:spPr>
          <a:xfrm>
            <a:off x="1907704" y="980728"/>
            <a:ext cx="49502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Восстановление остатков целевых средств </a:t>
            </a:r>
            <a:br>
              <a:rPr lang="ru-RU" altLang="ru-RU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ru-RU" altLang="ru-RU" dirty="0">
                <a:solidFill>
                  <a:srgbClr val="000066"/>
                </a:solidFill>
                <a:latin typeface="Arial" pitchFamily="34" charset="0"/>
              </a:rPr>
              <a:t>(ГРБС бюджета представившего МБТ)</a:t>
            </a:r>
          </a:p>
          <a:p>
            <a:pPr algn="ctr"/>
            <a:endParaRPr lang="ru-RU" altLang="ru-RU" dirty="0">
              <a:solidFill>
                <a:srgbClr val="000066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95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572057" y="476672"/>
            <a:ext cx="679217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8283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 У администратора доходов  бюджета городского округа в форме  0503130 (баланс) на 01.01.2013 г.  не отражен остаток целевых средств в сумме  250 000 руб. В бюджетном учете этот остаток также не числится на счете 120551000. В 2014 году остаток целевых средств перечислен в бюджет.</a:t>
            </a:r>
          </a:p>
          <a:p>
            <a:pPr algn="just"/>
            <a:endParaRPr lang="ru-RU" altLang="ru-RU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70000"/>
              </a:lnSpc>
            </a:pPr>
            <a:r>
              <a:rPr lang="ru-RU" altLang="ru-RU" sz="2100" b="1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остатка целевых средств АДБ бюджета</a:t>
            </a:r>
            <a:r>
              <a:rPr lang="en-US" altLang="ru-RU" sz="2100" b="1" i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100" b="1" i="1" u="sng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202)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1 401 10 151 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202)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1 205 51 660</a:t>
            </a:r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счета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(КБК 202)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219)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1 205 51 660 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250 000 руб.</a:t>
            </a:r>
          </a:p>
          <a:p>
            <a:pPr algn="just">
              <a:lnSpc>
                <a:spcPct val="170000"/>
              </a:lnSpc>
            </a:pPr>
            <a:r>
              <a:rPr lang="ru-RU" alt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остатков в областной бюджет</a:t>
            </a:r>
            <a:endParaRPr lang="ru-RU" altLang="ru-RU" sz="2400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</a:t>
            </a:r>
            <a:r>
              <a:rPr lang="ru-RU" altLang="ru-RU" sz="22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219)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1 205 51 560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altLang="ru-RU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(КБК 219)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210 02 151 </a:t>
            </a: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руб.</a:t>
            </a:r>
          </a:p>
          <a:p>
            <a:pPr defTabSz="963613" eaLnBrk="0" fontAlgn="base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65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39999">
              <a:schemeClr val="accent1">
                <a:lumMod val="40000"/>
                <a:lumOff val="60000"/>
              </a:schemeClr>
            </a:gs>
            <a:gs pos="70000">
              <a:schemeClr val="accent1">
                <a:lumMod val="40000"/>
                <a:lumOff val="6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75333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313268" y="476672"/>
            <a:ext cx="730975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межбюджетных  трансфертов 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</a:t>
            </a:r>
            <a:r>
              <a:rPr lang="ru-RU" sz="16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Форма 0503125 по коду счета 120551560</a:t>
            </a:r>
          </a:p>
          <a:p>
            <a:pPr algn="ctr"/>
            <a:r>
              <a:rPr lang="ru-RU" sz="14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020146"/>
              </p:ext>
            </p:extLst>
          </p:nvPr>
        </p:nvGraphicFramePr>
        <p:xfrm>
          <a:off x="251521" y="1412775"/>
          <a:ext cx="8640958" cy="52318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8395"/>
                <a:gridCol w="677451"/>
                <a:gridCol w="1009263"/>
                <a:gridCol w="570304"/>
                <a:gridCol w="1463778"/>
                <a:gridCol w="903844"/>
                <a:gridCol w="898660"/>
                <a:gridCol w="1009263"/>
              </a:tblGrid>
              <a:tr h="61404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Контрагент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корреспон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489"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счета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дирующего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48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главы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 учета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дебету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кредиту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бюджетного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52494">
                <a:tc>
                  <a:txBody>
                    <a:bodyPr/>
                    <a:lstStyle/>
                    <a:p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БК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ОКАТО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бюджета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учета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4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92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Департамент здравоохранения и социальной защиты населения Белгородской области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86121902000020000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120551560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250 000,00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1 21002 151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48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250 000,00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48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48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номеру (коду) счета: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120551560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250 000,00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48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6149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денежные расчеты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14401000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86121900000000000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120551560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250 000,00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1 21002 151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648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</a:rPr>
                        <a:t>неденежные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 расчеты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01" marR="67901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04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1528</TotalTime>
  <Words>2710</Words>
  <Application>Microsoft Office PowerPoint</Application>
  <PresentationFormat>Экран (4:3)</PresentationFormat>
  <Paragraphs>1182</Paragraphs>
  <Slides>31</Slides>
  <Notes>31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31</vt:i4>
      </vt:variant>
    </vt:vector>
  </HeadingPairs>
  <TitlesOfParts>
    <vt:vector size="45" baseType="lpstr">
      <vt:lpstr>Поток</vt:lpstr>
      <vt:lpstr>1_Поток</vt:lpstr>
      <vt:lpstr>2_Поток</vt:lpstr>
      <vt:lpstr>3_Поток</vt:lpstr>
      <vt:lpstr>4_Поток</vt:lpstr>
      <vt:lpstr>5_Поток</vt:lpstr>
      <vt:lpstr>6_Поток</vt:lpstr>
      <vt:lpstr>7_Поток</vt:lpstr>
      <vt:lpstr>8_Поток</vt:lpstr>
      <vt:lpstr>9_Поток</vt:lpstr>
      <vt:lpstr>10_Поток</vt:lpstr>
      <vt:lpstr>12_Поток</vt:lpstr>
      <vt:lpstr>11_Поток</vt:lpstr>
      <vt:lpstr>13_Поток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«Парусник»</dc:title>
  <dc:creator>Александр</dc:creator>
  <cp:lastModifiedBy>Елена</cp:lastModifiedBy>
  <cp:revision>119</cp:revision>
  <cp:lastPrinted>2014-12-03T09:46:22Z</cp:lastPrinted>
  <dcterms:created xsi:type="dcterms:W3CDTF">2012-10-18T11:13:57Z</dcterms:created>
  <dcterms:modified xsi:type="dcterms:W3CDTF">2014-12-11T12:41:00Z</dcterms:modified>
</cp:coreProperties>
</file>