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2" r:id="rId1"/>
  </p:sldMasterIdLst>
  <p:notesMasterIdLst>
    <p:notesMasterId r:id="rId73"/>
  </p:notesMasterIdLst>
  <p:handoutMasterIdLst>
    <p:handoutMasterId r:id="rId74"/>
  </p:handoutMasterIdLst>
  <p:sldIdLst>
    <p:sldId id="478" r:id="rId2"/>
    <p:sldId id="429" r:id="rId3"/>
    <p:sldId id="459" r:id="rId4"/>
    <p:sldId id="430" r:id="rId5"/>
    <p:sldId id="431" r:id="rId6"/>
    <p:sldId id="432" r:id="rId7"/>
    <p:sldId id="433" r:id="rId8"/>
    <p:sldId id="439" r:id="rId9"/>
    <p:sldId id="440" r:id="rId10"/>
    <p:sldId id="435" r:id="rId11"/>
    <p:sldId id="436" r:id="rId12"/>
    <p:sldId id="437" r:id="rId13"/>
    <p:sldId id="477" r:id="rId14"/>
    <p:sldId id="472" r:id="rId15"/>
    <p:sldId id="473" r:id="rId16"/>
    <p:sldId id="474" r:id="rId17"/>
    <p:sldId id="475" r:id="rId18"/>
    <p:sldId id="476" r:id="rId19"/>
    <p:sldId id="458" r:id="rId20"/>
    <p:sldId id="460" r:id="rId21"/>
    <p:sldId id="467" r:id="rId22"/>
    <p:sldId id="446" r:id="rId23"/>
    <p:sldId id="447" r:id="rId24"/>
    <p:sldId id="448" r:id="rId25"/>
    <p:sldId id="449" r:id="rId26"/>
    <p:sldId id="450" r:id="rId27"/>
    <p:sldId id="451" r:id="rId28"/>
    <p:sldId id="457" r:id="rId29"/>
    <p:sldId id="468" r:id="rId30"/>
    <p:sldId id="469" r:id="rId31"/>
    <p:sldId id="470" r:id="rId32"/>
    <p:sldId id="471" r:id="rId33"/>
    <p:sldId id="452" r:id="rId34"/>
    <p:sldId id="453" r:id="rId35"/>
    <p:sldId id="454" r:id="rId36"/>
    <p:sldId id="455" r:id="rId37"/>
    <p:sldId id="456" r:id="rId38"/>
    <p:sldId id="461" r:id="rId39"/>
    <p:sldId id="462" r:id="rId40"/>
    <p:sldId id="463" r:id="rId41"/>
    <p:sldId id="464" r:id="rId42"/>
    <p:sldId id="465" r:id="rId43"/>
    <p:sldId id="466" r:id="rId44"/>
    <p:sldId id="401" r:id="rId45"/>
    <p:sldId id="402" r:id="rId46"/>
    <p:sldId id="403" r:id="rId47"/>
    <p:sldId id="404" r:id="rId48"/>
    <p:sldId id="405" r:id="rId49"/>
    <p:sldId id="406" r:id="rId50"/>
    <p:sldId id="407" r:id="rId51"/>
    <p:sldId id="408" r:id="rId52"/>
    <p:sldId id="409" r:id="rId53"/>
    <p:sldId id="410" r:id="rId54"/>
    <p:sldId id="411" r:id="rId55"/>
    <p:sldId id="412" r:id="rId56"/>
    <p:sldId id="413" r:id="rId57"/>
    <p:sldId id="414" r:id="rId58"/>
    <p:sldId id="415" r:id="rId59"/>
    <p:sldId id="416" r:id="rId60"/>
    <p:sldId id="417" r:id="rId61"/>
    <p:sldId id="418" r:id="rId62"/>
    <p:sldId id="419" r:id="rId63"/>
    <p:sldId id="420" r:id="rId64"/>
    <p:sldId id="421" r:id="rId65"/>
    <p:sldId id="422" r:id="rId66"/>
    <p:sldId id="423" r:id="rId67"/>
    <p:sldId id="424" r:id="rId68"/>
    <p:sldId id="480" r:id="rId69"/>
    <p:sldId id="481" r:id="rId70"/>
    <p:sldId id="482" r:id="rId71"/>
    <p:sldId id="479" r:id="rId72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A46"/>
    <a:srgbClr val="077A3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1" autoAdjust="0"/>
    <p:restoredTop sz="94471" autoAdjust="0"/>
  </p:normalViewPr>
  <p:slideViewPr>
    <p:cSldViewPr snapToGrid="0" snapToObjects="1" showGuides="1">
      <p:cViewPr>
        <p:scale>
          <a:sx n="90" d="100"/>
          <a:sy n="90" d="100"/>
        </p:scale>
        <p:origin x="-72" y="23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094"/>
        <p:guide orient="horz" pos="3110"/>
        <p:guide pos="216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11/28/2017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11/28/2017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9768" y="4690268"/>
            <a:ext cx="5438140" cy="4443413"/>
          </a:xfrm>
          <a:prstGeom prst="rect">
            <a:avLst/>
          </a:prstGeom>
        </p:spPr>
        <p:txBody>
          <a:bodyPr lIns="94703" tIns="47354" rIns="94703" bIns="47354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50448" y="9378825"/>
            <a:ext cx="2945659" cy="493712"/>
          </a:xfrm>
          <a:prstGeom prst="rect">
            <a:avLst/>
          </a:prstGeom>
        </p:spPr>
        <p:txBody>
          <a:bodyPr lIns="94703" tIns="47354" rIns="94703" bIns="47354"/>
          <a:lstStyle/>
          <a:p>
            <a:pPr>
              <a:defRPr/>
            </a:pPr>
            <a:fld id="{B52B9C66-12D2-4911-9153-5F1CA4CEBE0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19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4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F80293E0-B298-4765-AC35-94AE19218B79}" type="slidenum">
              <a:rPr lang="ru-RU" altLang="ru-RU" sz="1200" b="0"/>
              <a:pPr algn="r" eaLnBrk="1" hangingPunct="1"/>
              <a:t>2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79768" y="4690268"/>
            <a:ext cx="5438140" cy="4443413"/>
          </a:xfrm>
          <a:prstGeom prst="rect">
            <a:avLst/>
          </a:prstGeom>
        </p:spPr>
        <p:txBody>
          <a:bodyPr lIns="94703" tIns="47354" rIns="94703" bIns="47354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50448" y="9378825"/>
            <a:ext cx="2945659" cy="493712"/>
          </a:xfrm>
          <a:prstGeom prst="rect">
            <a:avLst/>
          </a:prstGeom>
        </p:spPr>
        <p:txBody>
          <a:bodyPr lIns="94703" tIns="47354" rIns="94703" bIns="47354"/>
          <a:lstStyle/>
          <a:p>
            <a:pPr>
              <a:defRPr/>
            </a:pPr>
            <a:fld id="{B52B9C66-12D2-4911-9153-5F1CA4CEBE00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19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4340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EDFF414A-AAA9-47E0-8177-EB56BF850CA2}" type="slidenum">
              <a:rPr lang="ru-RU" altLang="ru-RU" sz="1200" b="0"/>
              <a:pPr algn="r" eaLnBrk="1" hangingPunct="1"/>
              <a:t>4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5364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86F68888-14FF-4F3A-B645-55527116D748}" type="slidenum">
              <a:rPr lang="ru-RU" altLang="ru-RU" sz="1200" b="0"/>
              <a:pPr algn="r" eaLnBrk="1" hangingPunct="1"/>
              <a:t>5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6388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171F6386-E8FE-4F05-8EA3-4F7C3442409F}" type="slidenum">
              <a:rPr lang="ru-RU" altLang="ru-RU" sz="1200" b="0"/>
              <a:pPr algn="r" eaLnBrk="1" hangingPunct="1"/>
              <a:t>6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7412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92CE81C1-B828-4223-978F-A55442E4CD0B}" type="slidenum">
              <a:rPr lang="ru-RU" altLang="ru-RU" sz="1200" b="0"/>
              <a:pPr algn="r" eaLnBrk="1" hangingPunct="1"/>
              <a:t>7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03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97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920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5629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5055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60520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176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88976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1690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3127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6109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0425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547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9ACBA-6B33-4A82-A616-DD88C953FD88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8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0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2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9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6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7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8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9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0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1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2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3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4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5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6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7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8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9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10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211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2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3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4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6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7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8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9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0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1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2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3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4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5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6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7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8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9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0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1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2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3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4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5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6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7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8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9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0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1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2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3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4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5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6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7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8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9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0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1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2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3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4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5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6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7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0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1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4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8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5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6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9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0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0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1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2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8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9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0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1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2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3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4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5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6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7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8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9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0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1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2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3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4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5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6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7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8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9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0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1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2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3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4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5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6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7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8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9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0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1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2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3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4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5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6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7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8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9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0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1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2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3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4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5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6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7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8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9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0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1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2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3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4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5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6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7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8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9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0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11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412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3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4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5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6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7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8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9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0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1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2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3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4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5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6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7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8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9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0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1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2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3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4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5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6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7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8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9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0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1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2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3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4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5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6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7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8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9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0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1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2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3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4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5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6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7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8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9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0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1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2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3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4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5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6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7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8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9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0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1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2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3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4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5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6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7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8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9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0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1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2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3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4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5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6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7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8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9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0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1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2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3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4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5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6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7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8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9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0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1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2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3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4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5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6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7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8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9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0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1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2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3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4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5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6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7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8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9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0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1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2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3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4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5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6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7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8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9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0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1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2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3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4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5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6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7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8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9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0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1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2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3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4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5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6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7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8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9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0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1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2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3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4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5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6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7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8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9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0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1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2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3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4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5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6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7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8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9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0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1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2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3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4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5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6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7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8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9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0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1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2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3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4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5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6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7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8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9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0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1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2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3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4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5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6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7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8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9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0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1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2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3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4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5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6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7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8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9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0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1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12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613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4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5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6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7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8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9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0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1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2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3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4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5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6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7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8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9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0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1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2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3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4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5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6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7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8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9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0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1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2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3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4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5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6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7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8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9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0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1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2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3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4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5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6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7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8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9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0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1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2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3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4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5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6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7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8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9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0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1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2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3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4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5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6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7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8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9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0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1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2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3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4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5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6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7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8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9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0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1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2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3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4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5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6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7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8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9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0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1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2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3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4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5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6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7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8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9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0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1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2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3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4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5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6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7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8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9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0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1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2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3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4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5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6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7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8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9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0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1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2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3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4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5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6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7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8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9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0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1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2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3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4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5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6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7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8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9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0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1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2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3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4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5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6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7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8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9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0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1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2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3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4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5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6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7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8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9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0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1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2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3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4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5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6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7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8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9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0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1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2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3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4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5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6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7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8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9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0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1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2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3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4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5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6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7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8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9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0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1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2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3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4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5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6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7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8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9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0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1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2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813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4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5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6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7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8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9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0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1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2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3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4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5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6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7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8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9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0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1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2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3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4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5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6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7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8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9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0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1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2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3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4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5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6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7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8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9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0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1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2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3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4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5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6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7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8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9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0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1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2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3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4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5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6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7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8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9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0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1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2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3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4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5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6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7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8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9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0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1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2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3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4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5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6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7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8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9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0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1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2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3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4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5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6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7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8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9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0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1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2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3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4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5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6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7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8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9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0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1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2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3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4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5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6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7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8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9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0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1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2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3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4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5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6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7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8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9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0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1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2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3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4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5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6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7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8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9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0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1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2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3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4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5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6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7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8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9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0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1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2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3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4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5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6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7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8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9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0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1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2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3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4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5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6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7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8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9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0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1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2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3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4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5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6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7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8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9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0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1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2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3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788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650" r:id="rId12"/>
    <p:sldLayoutId id="214748365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3" b="35495"/>
          <a:stretch/>
        </p:blipFill>
        <p:spPr bwMode="auto">
          <a:xfrm>
            <a:off x="-53543" y="-30299"/>
            <a:ext cx="9224825" cy="6917017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sp>
        <p:nvSpPr>
          <p:cNvPr id="2052" name="AutoShape 2"/>
          <p:cNvSpPr>
            <a:spLocks noChangeAspect="1" noChangeArrowheads="1"/>
          </p:cNvSpPr>
          <p:nvPr/>
        </p:nvSpPr>
        <p:spPr bwMode="auto">
          <a:xfrm>
            <a:off x="7938" y="5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62" tIns="45982" rIns="91962" bIns="45982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99769" y="2898840"/>
            <a:ext cx="8318200" cy="954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962" tIns="45982" rIns="91962" bIns="4598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Особенности ведения бюджетного учета и формирования годовой отчетности</a:t>
            </a:r>
            <a:endParaRPr lang="ru-RU" altLang="ru-RU" sz="2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3454381" y="1050995"/>
            <a:ext cx="2271212" cy="176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86969" y="404665"/>
            <a:ext cx="7543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62" tIns="45982" rIns="91962" bIns="4598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ГРУППА КОМПАНИЙ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107093" y="5562226"/>
            <a:ext cx="4064189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62" tIns="45982" rIns="91962" bIns="45982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ru-RU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Тел.: +7 (4722) 23-18-12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ru-RU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8-800-200-54-53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www.parusnik.org</a:t>
            </a:r>
            <a:endParaRPr lang="ru-RU" alt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E-mail: parusnik@parusnik.org</a:t>
            </a:r>
          </a:p>
        </p:txBody>
      </p:sp>
    </p:spTree>
    <p:extLst>
      <p:ext uri="{BB962C8B-B14F-4D97-AF65-F5344CB8AC3E}">
        <p14:creationId xmlns:p14="http://schemas.microsoft.com/office/powerpoint/2010/main" val="42625796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897981" y="1"/>
            <a:ext cx="38528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90" tIns="48096" rIns="96190" bIns="48096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ru-RU" sz="2400" b="1">
              <a:solidFill>
                <a:srgbClr val="000066"/>
              </a:solidFill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-1" y="548016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+mn-cs"/>
                <a:sym typeface="Lucida Grande"/>
              </a:rPr>
              <a:t>Отражение в отчетности администрируемых доходов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77541" y="1017589"/>
            <a:ext cx="7324199" cy="9366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</a:rPr>
              <a:t>Управление Федеральной налоговой службы администрирует доходы </a:t>
            </a:r>
            <a:br>
              <a:rPr lang="ru-RU" sz="1600" b="1" dirty="0">
                <a:solidFill>
                  <a:prstClr val="black"/>
                </a:solidFill>
              </a:rPr>
            </a:br>
            <a:r>
              <a:rPr lang="ru-RU" sz="1600" b="1" dirty="0">
                <a:solidFill>
                  <a:prstClr val="black"/>
                </a:solidFill>
              </a:rPr>
              <a:t>по КБК 182 1 01 02001 01 0000 110 «Налог на доходы физических лиц …» (элем. 01 «Федеральный бюджет»), распределяемые в бюджет субъекта </a:t>
            </a:r>
            <a:r>
              <a:rPr lang="ru-RU" sz="1600" b="1" dirty="0" smtClean="0">
                <a:solidFill>
                  <a:prstClr val="black"/>
                </a:solidFill>
              </a:rPr>
              <a:t>РФ, бюджет муниципального района, бюджеты городских и сельских поселений)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35819" y="4894264"/>
            <a:ext cx="3465910" cy="8731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Отражение в учете и отчетности  доходов</a:t>
            </a:r>
            <a:r>
              <a:rPr lang="ru-RU" b="1" u="sng" dirty="0">
                <a:solidFill>
                  <a:prstClr val="black"/>
                </a:solidFill>
              </a:rPr>
              <a:t> финансовым </a:t>
            </a:r>
            <a:r>
              <a:rPr lang="ru-RU" b="1" u="sng" dirty="0" smtClean="0">
                <a:solidFill>
                  <a:prstClr val="black"/>
                </a:solidFill>
              </a:rPr>
              <a:t>органом, </a:t>
            </a:r>
            <a:r>
              <a:rPr lang="ru-RU" b="1" u="sng" dirty="0">
                <a:solidFill>
                  <a:prstClr val="black"/>
                </a:solidFill>
              </a:rPr>
              <a:t>в </a:t>
            </a:r>
            <a:r>
              <a:rPr lang="ru-RU" b="1" u="sng" dirty="0" err="1">
                <a:solidFill>
                  <a:prstClr val="black"/>
                </a:solidFill>
              </a:rPr>
              <a:t>т.ч</a:t>
            </a:r>
            <a:r>
              <a:rPr lang="ru-RU" b="1" u="sng" dirty="0">
                <a:solidFill>
                  <a:prstClr val="black"/>
                </a:solidFill>
              </a:rPr>
              <a:t>. как АДБ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87103" y="2170113"/>
            <a:ext cx="2700338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Начисление доходов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87103" y="2967039"/>
            <a:ext cx="2689622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Зачисление доходов на счет 40101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87104" y="3868739"/>
            <a:ext cx="2684859" cy="7191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Распределение в доход бюджета </a:t>
            </a:r>
            <a:r>
              <a:rPr lang="ru-RU" b="1" dirty="0" smtClean="0">
                <a:solidFill>
                  <a:prstClr val="black"/>
                </a:solidFill>
              </a:rPr>
              <a:t>субъекта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51785" y="2170113"/>
            <a:ext cx="3467182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1 205 11 560   Кт 1 401 10 110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751785" y="2967039"/>
            <a:ext cx="4126401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  Кт 1 205 11 660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prstClr val="black"/>
                </a:solidFill>
              </a:rPr>
              <a:t>(Дт 1 210 04 110    Кт 1 210 02 110)*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51785" y="3868739"/>
            <a:ext cx="4030708" cy="7191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1 401 10 110    Кт 1 210 02 110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prstClr val="black"/>
                </a:solidFill>
              </a:rPr>
              <a:t>(Дт 1 401 10 110    Кт 1 210 04 110 )*</a:t>
            </a:r>
          </a:p>
        </p:txBody>
      </p:sp>
      <p:cxnSp>
        <p:nvCxnSpPr>
          <p:cNvPr id="27" name="Прямая со стрелкой 26"/>
          <p:cNvCxnSpPr>
            <a:stCxn id="6" idx="3"/>
            <a:endCxn id="28" idx="1"/>
          </p:cNvCxnSpPr>
          <p:nvPr/>
        </p:nvCxnSpPr>
        <p:spPr>
          <a:xfrm>
            <a:off x="4287441" y="2458244"/>
            <a:ext cx="464344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5" idx="3"/>
            <a:endCxn id="29" idx="1"/>
          </p:cNvCxnSpPr>
          <p:nvPr/>
        </p:nvCxnSpPr>
        <p:spPr>
          <a:xfrm>
            <a:off x="4276725" y="3327402"/>
            <a:ext cx="475060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6" idx="3"/>
            <a:endCxn id="30" idx="1"/>
          </p:cNvCxnSpPr>
          <p:nvPr/>
        </p:nvCxnSpPr>
        <p:spPr>
          <a:xfrm>
            <a:off x="4271963" y="4228308"/>
            <a:ext cx="47982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3" name="Прямоугольник 40"/>
          <p:cNvSpPr>
            <a:spLocks noChangeArrowheads="1"/>
          </p:cNvSpPr>
          <p:nvPr/>
        </p:nvSpPr>
        <p:spPr bwMode="auto">
          <a:xfrm>
            <a:off x="94060" y="1122363"/>
            <a:ext cx="90130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b="1" dirty="0">
                <a:solidFill>
                  <a:prstClr val="black"/>
                </a:solidFill>
                <a:latin typeface="Arial" pitchFamily="34" charset="0"/>
                <a:cs typeface="+mn-cs"/>
              </a:rPr>
              <a:t>п. 78 Инструкции 162н</a:t>
            </a:r>
            <a:r>
              <a:rPr lang="ru-RU" altLang="ru-RU" sz="1200" b="1" dirty="0" smtClean="0">
                <a:solidFill>
                  <a:prstClr val="black"/>
                </a:solidFill>
                <a:latin typeface="Arial" pitchFamily="34" charset="0"/>
                <a:cs typeface="+mn-cs"/>
              </a:rPr>
              <a:t>,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b="1" dirty="0" smtClean="0">
                <a:solidFill>
                  <a:prstClr val="black"/>
                </a:solidFill>
                <a:latin typeface="Arial" pitchFamily="34" charset="0"/>
                <a:cs typeface="+mn-cs"/>
              </a:rPr>
              <a:t> </a:t>
            </a:r>
            <a:r>
              <a:rPr lang="ru-RU" altLang="ru-RU" sz="1200" b="1" dirty="0">
                <a:solidFill>
                  <a:prstClr val="black"/>
                </a:solidFill>
                <a:latin typeface="Arial" pitchFamily="34" charset="0"/>
                <a:cs typeface="+mn-cs"/>
              </a:rPr>
              <a:t>Письмо МФ РФ от 05.07.2012  № 02-06-07/2561</a:t>
            </a:r>
          </a:p>
        </p:txBody>
      </p:sp>
      <p:sp>
        <p:nvSpPr>
          <p:cNvPr id="12304" name="Прямоугольник 43"/>
          <p:cNvSpPr>
            <a:spLocks noChangeArrowheads="1"/>
          </p:cNvSpPr>
          <p:nvPr/>
        </p:nvSpPr>
        <p:spPr bwMode="auto">
          <a:xfrm>
            <a:off x="1143001" y="6005514"/>
            <a:ext cx="699373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400" b="1">
                <a:solidFill>
                  <a:prstClr val="black"/>
                </a:solidFill>
                <a:latin typeface="Arial" pitchFamily="34" charset="0"/>
                <a:cs typeface="+mn-cs"/>
              </a:rPr>
              <a:t>* бухгалтерские записи при распределении доходов на следующий день после их зачисления на счет 40101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782741" y="4894262"/>
            <a:ext cx="4361259" cy="11112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1 202 11 510  Кт 1 402 10 110 (Отчет ф. 0503124)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Кт 1 401 10 110 (Отчет ф. 0503127)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4294585" y="5343526"/>
            <a:ext cx="495300" cy="9525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385888" y="1954213"/>
            <a:ext cx="0" cy="227330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6" idx="1"/>
          </p:cNvCxnSpPr>
          <p:nvPr/>
        </p:nvCxnSpPr>
        <p:spPr>
          <a:xfrm>
            <a:off x="1385888" y="2457450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15" idx="1"/>
          </p:cNvCxnSpPr>
          <p:nvPr/>
        </p:nvCxnSpPr>
        <p:spPr>
          <a:xfrm>
            <a:off x="1385888" y="3327400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16" idx="1"/>
          </p:cNvCxnSpPr>
          <p:nvPr/>
        </p:nvCxnSpPr>
        <p:spPr>
          <a:xfrm>
            <a:off x="1385888" y="4227513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28" name="Прямая соединительная линия 22527"/>
          <p:cNvCxnSpPr/>
          <p:nvPr/>
        </p:nvCxnSpPr>
        <p:spPr>
          <a:xfrm>
            <a:off x="1277541" y="4762500"/>
            <a:ext cx="6481763" cy="0"/>
          </a:xfrm>
          <a:prstGeom prst="line">
            <a:avLst/>
          </a:prstGeom>
          <a:ln w="12700">
            <a:solidFill>
              <a:schemeClr val="accent6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975AA-9552-4869-8E17-D551E3E887B9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25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26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5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6323" y="1695630"/>
            <a:ext cx="8335962" cy="4660721"/>
          </a:xfrm>
          <a:extLst/>
        </p:spPr>
        <p:txBody>
          <a:bodyPr numCol="2"/>
          <a:lstStyle/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b="1" u="sng" dirty="0">
                <a:solidFill>
                  <a:srgbClr val="FF0000"/>
                </a:solidFill>
              </a:rPr>
              <a:t>ФНС (182</a:t>
            </a:r>
            <a:r>
              <a:rPr lang="ru-RU" b="1" u="sng" dirty="0" smtClean="0">
                <a:solidFill>
                  <a:srgbClr val="FF0000"/>
                </a:solidFill>
              </a:rPr>
              <a:t>) </a:t>
            </a:r>
            <a:r>
              <a:rPr lang="ru-RU" sz="1800" b="1" u="sng" dirty="0" smtClean="0">
                <a:solidFill>
                  <a:srgbClr val="FF0000"/>
                </a:solidFill>
              </a:rPr>
              <a:t>налоговые и  неналоговые доходы</a:t>
            </a:r>
            <a:endParaRPr lang="ru-RU" b="1" u="sng" dirty="0">
              <a:solidFill>
                <a:srgbClr val="FF0000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надзору в сфере природопользования (048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Рослесхоз </a:t>
            </a:r>
            <a:r>
              <a:rPr lang="ru-RU" sz="2000" b="1" i="1" dirty="0">
                <a:solidFill>
                  <a:schemeClr val="tx1"/>
                </a:solidFill>
              </a:rPr>
              <a:t>(053</a:t>
            </a:r>
            <a:r>
              <a:rPr lang="ru-RU" sz="2000" b="1" i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надзору в сфере здравоохранения (060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Росрыболовство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(076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ветеринарному и фитосанитарному надзору (081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Минфин России (092)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Роскомнадзор</a:t>
            </a:r>
            <a:r>
              <a:rPr lang="ru-RU" sz="2000" b="1" dirty="0" smtClean="0">
                <a:solidFill>
                  <a:schemeClr val="tx1"/>
                </a:solidFill>
              </a:rPr>
              <a:t> (096)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Ространснадзор</a:t>
            </a:r>
            <a:r>
              <a:rPr lang="ru-RU" sz="2000" b="1" dirty="0" smtClean="0">
                <a:solidFill>
                  <a:schemeClr val="tx1"/>
                </a:solidFill>
              </a:rPr>
              <a:t> (106)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Роспортебнадзор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(141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Роструд</a:t>
            </a:r>
            <a:r>
              <a:rPr lang="ru-RU" sz="2000" b="1" dirty="0" smtClean="0">
                <a:solidFill>
                  <a:schemeClr val="tx1"/>
                </a:solidFill>
              </a:rPr>
              <a:t> (150)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Росимущество</a:t>
            </a:r>
            <a:r>
              <a:rPr lang="ru-RU" sz="2000" b="1" dirty="0" smtClean="0">
                <a:solidFill>
                  <a:schemeClr val="tx1"/>
                </a:solidFill>
              </a:rPr>
              <a:t> (157)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ФАС (161)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МЧС (177)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Нацгвардия</a:t>
            </a:r>
            <a:r>
              <a:rPr lang="ru-RU" sz="2000" b="1" dirty="0" smtClean="0">
                <a:solidFill>
                  <a:schemeClr val="tx1"/>
                </a:solidFill>
              </a:rPr>
              <a:t> (180)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МВД </a:t>
            </a:r>
            <a:r>
              <a:rPr lang="ru-RU" sz="2000" b="1" dirty="0">
                <a:solidFill>
                  <a:schemeClr val="tx1"/>
                </a:solidFill>
              </a:rPr>
              <a:t>(188)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Минобороны России (187)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Минюст России (321)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Росрегистрация</a:t>
            </a:r>
            <a:r>
              <a:rPr lang="ru-RU" sz="2000" b="1" dirty="0" smtClean="0">
                <a:solidFill>
                  <a:schemeClr val="tx1"/>
                </a:solidFill>
              </a:rPr>
              <a:t> (321)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ФССП (322);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Прокуратура России (415)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Ростехнадзор</a:t>
            </a:r>
            <a:r>
              <a:rPr lang="ru-RU" sz="2000" b="1" dirty="0" smtClean="0">
                <a:solidFill>
                  <a:schemeClr val="tx1"/>
                </a:solidFill>
              </a:rPr>
              <a:t> (498)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9299" y="766693"/>
            <a:ext cx="826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000" b="1" u="sng" dirty="0" smtClean="0">
                <a:latin typeface="Times New Roman" pitchFamily="18" charset="0"/>
                <a:cs typeface="+mn-cs"/>
                <a:sym typeface="Lucida Grande"/>
              </a:rPr>
              <a:t>Федеральные </a:t>
            </a:r>
            <a:r>
              <a:rPr lang="ru-RU" altLang="ru-RU" sz="2000" b="1" u="sng" dirty="0">
                <a:latin typeface="Times New Roman" pitchFamily="18" charset="0"/>
                <a:cs typeface="+mn-cs"/>
                <a:sym typeface="Lucida Grande"/>
              </a:rPr>
              <a:t>гос. </a:t>
            </a:r>
            <a:r>
              <a:rPr lang="ru-RU" altLang="ru-RU" sz="2000" b="1" u="sng" dirty="0" smtClean="0">
                <a:latin typeface="Times New Roman" pitchFamily="18" charset="0"/>
                <a:cs typeface="+mn-cs"/>
                <a:sym typeface="Lucida Grande"/>
              </a:rPr>
              <a:t>органы - ад</a:t>
            </a:r>
            <a:r>
              <a:rPr lang="ru-RU" altLang="ru-RU" sz="2000" b="1" dirty="0" smtClean="0">
                <a:latin typeface="Times New Roman" pitchFamily="18" charset="0"/>
                <a:cs typeface="+mn-cs"/>
                <a:sym typeface="Lucida Grande"/>
              </a:rPr>
              <a:t>министраторы доходов </a:t>
            </a:r>
            <a:r>
              <a:rPr lang="ru-RU" altLang="ru-RU" sz="2000" b="1" u="sng" dirty="0" smtClean="0">
                <a:latin typeface="Times New Roman" pitchFamily="18" charset="0"/>
                <a:cs typeface="+mn-cs"/>
                <a:sym typeface="Lucida Grande"/>
              </a:rPr>
              <a:t>субъектов РФ (муниципальных образований) с кодами элемента с 02 по 13</a:t>
            </a:r>
            <a:endParaRPr lang="ru-RU" altLang="ru-RU" sz="2000" b="1" dirty="0">
              <a:latin typeface="Times New Roman" pitchFamily="18" charset="0"/>
              <a:cs typeface="+mn-cs"/>
              <a:sym typeface="Lucida Grande"/>
            </a:endParaRPr>
          </a:p>
        </p:txBody>
      </p:sp>
      <p:sp>
        <p:nvSpPr>
          <p:cNvPr id="17413" name="TextBox 13"/>
          <p:cNvSpPr txBox="1">
            <a:spLocks noChangeArrowheads="1"/>
          </p:cNvSpPr>
          <p:nvPr/>
        </p:nvSpPr>
        <p:spPr bwMode="auto">
          <a:xfrm>
            <a:off x="8019754" y="3970339"/>
            <a:ext cx="12311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/>
              <a:t>Штрафы по КБК 116..140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33351" y="1695630"/>
            <a:ext cx="7872966" cy="4618038"/>
          </a:xfrm>
          <a:prstGeom prst="roundRect">
            <a:avLst/>
          </a:prstGeom>
          <a:noFill/>
          <a:ln w="254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27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897981" y="1"/>
            <a:ext cx="38528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90" tIns="48096" rIns="96190" bIns="48096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ru-RU" sz="2400" b="1">
              <a:solidFill>
                <a:srgbClr val="000066"/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0" y="578793"/>
            <a:ext cx="9143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>
                <a:solidFill>
                  <a:srgbClr val="000066"/>
                </a:solidFill>
                <a:latin typeface="Times New Roman" pitchFamily="18" charset="0"/>
                <a:cs typeface="+mn-cs"/>
                <a:sym typeface="Lucida Grande"/>
              </a:rPr>
              <a:t>Отражение в отчетности администрируемых доходов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294" y="1268413"/>
            <a:ext cx="8665036" cy="10080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</a:rPr>
              <a:t>Управление Федеральной налоговой службы администрирует доходы</a:t>
            </a:r>
            <a:br>
              <a:rPr lang="ru-RU" sz="1600" b="1" dirty="0">
                <a:solidFill>
                  <a:prstClr val="black"/>
                </a:solidFill>
              </a:rPr>
            </a:br>
            <a:r>
              <a:rPr lang="ru-RU" sz="1600" b="1" dirty="0">
                <a:solidFill>
                  <a:prstClr val="black"/>
                </a:solidFill>
              </a:rPr>
              <a:t>по КБК 182 1 01 01012 02 0000 110 «Налог на прибыль организаций… зачисляемый в бюджеты субъектов РФ» с элементом 02 «Бюджет субъекта Российской Федерации» </a:t>
            </a:r>
            <a:r>
              <a:rPr lang="ru-RU" sz="1600" b="1" dirty="0" smtClean="0">
                <a:solidFill>
                  <a:prstClr val="black"/>
                </a:solidFill>
              </a:rPr>
              <a:t> (05, 10, 13)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2641" y="5454650"/>
            <a:ext cx="8876109" cy="9794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Формирование </a:t>
            </a:r>
            <a:r>
              <a:rPr lang="ru-RU" b="1" u="sng" dirty="0">
                <a:solidFill>
                  <a:prstClr val="black"/>
                </a:solidFill>
              </a:rPr>
              <a:t>финансовым органом субъекта РФ </a:t>
            </a:r>
            <a:r>
              <a:rPr lang="ru-RU" b="1" u="sng" dirty="0" smtClean="0">
                <a:solidFill>
                  <a:prstClr val="black"/>
                </a:solidFill>
              </a:rPr>
              <a:t>(муниципального образования) отчетности </a:t>
            </a:r>
            <a:r>
              <a:rPr lang="ru-RU" b="1" u="sng" dirty="0">
                <a:solidFill>
                  <a:prstClr val="black"/>
                </a:solidFill>
              </a:rPr>
              <a:t>об исполнении бюджета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3856" y="2420938"/>
            <a:ext cx="2700338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Начисление доходов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3857" y="2997200"/>
            <a:ext cx="2689622" cy="11223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Зачисление доходов на счет 40101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и распределение в бюджет субъекта РФ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3857" y="4231757"/>
            <a:ext cx="5729231" cy="8530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Формирование отчетности АДБ </a:t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(Отчеты 0503127,0503123,  0503130, 0503121, 0503164, 0503110, 0503169)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538537" y="2420938"/>
            <a:ext cx="3128964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1 205 11 560   Кт 1 401 10 110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38537" y="3217864"/>
            <a:ext cx="3128963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  Кт 1 205 11 660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457950" y="3753294"/>
            <a:ext cx="2590800" cy="17013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Представление отчетности в финансовый орган бюджета субъекта </a:t>
            </a:r>
            <a:r>
              <a:rPr lang="ru-RU" b="1" dirty="0" smtClean="0">
                <a:solidFill>
                  <a:prstClr val="black"/>
                </a:solidFill>
              </a:rPr>
              <a:t>РФ (муниципального образования)</a:t>
            </a:r>
            <a:endParaRPr lang="ru-RU" sz="1600" b="1" i="1" dirty="0">
              <a:solidFill>
                <a:prstClr val="black"/>
              </a:solidFill>
            </a:endParaRPr>
          </a:p>
        </p:txBody>
      </p:sp>
      <p:cxnSp>
        <p:nvCxnSpPr>
          <p:cNvPr id="27" name="Прямая со стрелкой 26"/>
          <p:cNvCxnSpPr>
            <a:stCxn id="6" idx="3"/>
            <a:endCxn id="28" idx="1"/>
          </p:cNvCxnSpPr>
          <p:nvPr/>
        </p:nvCxnSpPr>
        <p:spPr>
          <a:xfrm>
            <a:off x="3074194" y="2709069"/>
            <a:ext cx="464343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5" idx="3"/>
            <a:endCxn id="29" idx="1"/>
          </p:cNvCxnSpPr>
          <p:nvPr/>
        </p:nvCxnSpPr>
        <p:spPr>
          <a:xfrm>
            <a:off x="3063479" y="3558382"/>
            <a:ext cx="475058" cy="19845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103088" y="4712622"/>
            <a:ext cx="35486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7" name="Прямоугольник 40"/>
          <p:cNvSpPr>
            <a:spLocks noChangeArrowheads="1"/>
          </p:cNvSpPr>
          <p:nvPr/>
        </p:nvSpPr>
        <p:spPr bwMode="auto">
          <a:xfrm>
            <a:off x="1277541" y="989014"/>
            <a:ext cx="4923234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400" b="1">
                <a:solidFill>
                  <a:prstClr val="black"/>
                </a:solidFill>
                <a:latin typeface="Arial" pitchFamily="34" charset="0"/>
                <a:cs typeface="+mn-cs"/>
              </a:rPr>
              <a:t>п. 78 Инструкции 162н, разд.5 Инструкции 191н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172641" y="2276475"/>
            <a:ext cx="0" cy="2325688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6" idx="1"/>
          </p:cNvCxnSpPr>
          <p:nvPr/>
        </p:nvCxnSpPr>
        <p:spPr>
          <a:xfrm>
            <a:off x="172642" y="2708275"/>
            <a:ext cx="201215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15" idx="1"/>
          </p:cNvCxnSpPr>
          <p:nvPr/>
        </p:nvCxnSpPr>
        <p:spPr>
          <a:xfrm flipV="1">
            <a:off x="172642" y="3559175"/>
            <a:ext cx="201215" cy="1905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16" idx="1"/>
          </p:cNvCxnSpPr>
          <p:nvPr/>
        </p:nvCxnSpPr>
        <p:spPr>
          <a:xfrm>
            <a:off x="172642" y="4602163"/>
            <a:ext cx="201215" cy="56097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5400000">
            <a:off x="6285707" y="5072857"/>
            <a:ext cx="544512" cy="2190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975AA-9552-4869-8E17-D551E3E887B9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pic>
        <p:nvPicPr>
          <p:cNvPr id="22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23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3276" y="930347"/>
            <a:ext cx="8389087" cy="9250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4157" y="1047298"/>
            <a:ext cx="7517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Финансовый  орган (0503140, 0503120, 0503117, 0503124, 0503169 и т.д.) – сводная отчетность 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1858040" y="1855381"/>
            <a:ext cx="0" cy="7230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6752586" y="1834115"/>
            <a:ext cx="0" cy="744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95052" y="2578395"/>
            <a:ext cx="3976577" cy="36363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88587" y="2578395"/>
            <a:ext cx="4497572" cy="21903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627819" y="2939901"/>
            <a:ext cx="40988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Внешние администраторы (ГНИ) представляют полный комплект форм отчетности по доходам бюджета с элементом бюджета 10 (13), в том числе и форму 0503169, включающую расчеты по </a:t>
            </a:r>
            <a:r>
              <a:rPr lang="ru-RU" dirty="0"/>
              <a:t>коду счета </a:t>
            </a:r>
            <a:r>
              <a:rPr lang="ru-RU" dirty="0" smtClean="0"/>
              <a:t>1205ХХ000.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49224" y="2826885"/>
            <a:ext cx="3668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Первичная отчетность СП (ГП):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форма 0503127 включает </a:t>
            </a:r>
            <a:r>
              <a:rPr lang="ru-RU" dirty="0" err="1" smtClean="0"/>
              <a:t>дохо-ды</a:t>
            </a:r>
            <a:r>
              <a:rPr lang="ru-RU" dirty="0" smtClean="0"/>
              <a:t> бюджета со своей главой по БК и доходы внешних </a:t>
            </a:r>
            <a:r>
              <a:rPr lang="ru-RU" dirty="0" err="1" smtClean="0"/>
              <a:t>админи-страторов</a:t>
            </a:r>
            <a:r>
              <a:rPr lang="ru-RU" dirty="0" smtClean="0"/>
              <a:t> с элементом </a:t>
            </a:r>
            <a:r>
              <a:rPr lang="ru-RU" dirty="0" err="1" smtClean="0"/>
              <a:t>бюд-жета</a:t>
            </a:r>
            <a:r>
              <a:rPr lang="ru-RU" dirty="0" smtClean="0"/>
              <a:t>, отличным от 10 (13);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форма 0503169 не включает расчеты внешних </a:t>
            </a:r>
            <a:r>
              <a:rPr lang="ru-RU" dirty="0" err="1" smtClean="0"/>
              <a:t>админи-страторов</a:t>
            </a:r>
            <a:r>
              <a:rPr lang="ru-RU" dirty="0" smtClean="0"/>
              <a:t> по коду счета 1205ХХ000 с элементом  </a:t>
            </a:r>
            <a:r>
              <a:rPr lang="ru-RU" dirty="0" err="1" smtClean="0"/>
              <a:t>бюд-жета</a:t>
            </a:r>
            <a:r>
              <a:rPr lang="ru-RU" dirty="0" smtClean="0"/>
              <a:t>, отличным от 10 (13).</a:t>
            </a:r>
            <a:endParaRPr lang="ru-RU" dirty="0"/>
          </a:p>
        </p:txBody>
      </p:sp>
      <p:pic>
        <p:nvPicPr>
          <p:cNvPr id="11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4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73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5793" y="476672"/>
            <a:ext cx="1847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529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КДБ 11701…180   121002180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120582660 –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поступили невыясненные поступления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КДБ 11701…180   120582560 – 121002180 –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КДБ 121002ХХХ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1205ХХ660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произведено уточнение доходов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0055" y="767902"/>
            <a:ext cx="6483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невыясненных поступлений</a:t>
            </a: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69906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80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1921" y="730970"/>
            <a:ext cx="492237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13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основных средств с вида на вид: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010134310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010134310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010136310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010436410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амортизация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010136310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040110172 -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остаточная                       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2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79387" y="747017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63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Разукомплектация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010134310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амортизация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010134310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040110172 -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остаточная                       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311888" y="2010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65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94326" y="753671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1755438"/>
            <a:ext cx="8640960" cy="616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части объекта ОС: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5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51797" y="704486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14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демонтажа ОС учитываются на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забалансовом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счете 02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Оприходование материальных запасов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результате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разукомплектации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0105ХХ340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040110172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52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7" y="610708"/>
            <a:ext cx="868776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Расчеты  с учредителем по возврату остатков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829195"/>
              </p:ext>
            </p:extLst>
          </p:nvPr>
        </p:nvGraphicFramePr>
        <p:xfrm>
          <a:off x="395536" y="1648046"/>
          <a:ext cx="8369300" cy="4907821"/>
        </p:xfrm>
        <a:graphic>
          <a:graphicData uri="http://schemas.openxmlformats.org/drawingml/2006/table">
            <a:tbl>
              <a:tblPr/>
              <a:tblGrid>
                <a:gridCol w="1682750"/>
                <a:gridCol w="2578774"/>
                <a:gridCol w="4107776"/>
              </a:tblGrid>
              <a:tr h="600466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735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Восстановление остатка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5 205 81 560 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5 201 11 610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5 401 10 180 –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5 205 81 660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07704" y="1165394"/>
            <a:ext cx="4950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Бюджетное (автономное) учреждение </a:t>
            </a:r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9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/>
          </p:cNvSpPr>
          <p:nvPr/>
        </p:nvSpPr>
        <p:spPr bwMode="auto">
          <a:xfrm>
            <a:off x="776145" y="752280"/>
            <a:ext cx="760228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  <a:endParaRPr lang="ru-RU" altLang="ru-RU" sz="2400" b="1" dirty="0">
              <a:solidFill>
                <a:srgbClr val="404040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2053" name="TextBox 2"/>
          <p:cNvSpPr txBox="1">
            <a:spLocks noChangeArrowheads="1"/>
          </p:cNvSpPr>
          <p:nvPr/>
        </p:nvSpPr>
        <p:spPr bwMode="auto">
          <a:xfrm>
            <a:off x="212651" y="1763616"/>
            <a:ext cx="8846289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/>
              <a:t>Нарушение </a:t>
            </a:r>
            <a:r>
              <a:rPr lang="ru-RU" altLang="ru-RU" sz="2400" b="0" dirty="0"/>
              <a:t>порядка учета дебиторской задолженности;</a:t>
            </a:r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/>
              <a:t>Нарушение порядка учета объектов на </a:t>
            </a:r>
            <a:r>
              <a:rPr lang="ru-RU" altLang="ru-RU" sz="2400" b="0" dirty="0" err="1"/>
              <a:t>забалансовых</a:t>
            </a:r>
            <a:r>
              <a:rPr lang="ru-RU" altLang="ru-RU" sz="2400" b="0" dirty="0"/>
              <a:t> счетах</a:t>
            </a:r>
            <a:r>
              <a:rPr lang="ru-RU" altLang="ru-RU" sz="2400" b="0" dirty="0" smtClean="0"/>
              <a:t>;</a:t>
            </a:r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dirty="0" smtClean="0"/>
              <a:t>Нарушение порядка отражение невыясненных поступлений;</a:t>
            </a:r>
            <a:endParaRPr lang="ru-RU" altLang="ru-RU" sz="2400" b="0" dirty="0"/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/>
              <a:t>Нарушение </a:t>
            </a:r>
            <a:r>
              <a:rPr lang="ru-RU" altLang="ru-RU" sz="2400" b="0" dirty="0"/>
              <a:t>порядка формирования и представления отчетности (</a:t>
            </a:r>
            <a:r>
              <a:rPr lang="ru-RU" altLang="ru-RU" sz="2400" b="0" dirty="0">
                <a:solidFill>
                  <a:srgbClr val="FF0000"/>
                </a:solidFill>
              </a:rPr>
              <a:t>АДБ</a:t>
            </a:r>
            <a:r>
              <a:rPr lang="ru-RU" altLang="ru-RU" sz="2400" b="0" dirty="0">
                <a:solidFill>
                  <a:srgbClr val="FF0000"/>
                </a:solidFill>
                <a:latin typeface="Arial" pitchFamily="34" charset="0"/>
              </a:rPr>
              <a:t> – получатель средств иного бюджета</a:t>
            </a:r>
            <a:r>
              <a:rPr lang="ru-RU" altLang="ru-RU" sz="2400" b="0" dirty="0">
                <a:solidFill>
                  <a:srgbClr val="FF0000"/>
                </a:solidFill>
              </a:rPr>
              <a:t>!!!</a:t>
            </a:r>
            <a:r>
              <a:rPr lang="ru-RU" altLang="ru-RU" sz="2400" b="0" dirty="0"/>
              <a:t>)……………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6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5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14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заработной платы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пластиковые карты сотрудников: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130211830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130405ХХХ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Начисление заработной платы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140120211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130211730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6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83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4696" y="740227"/>
            <a:ext cx="44146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земельных участков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к учету: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010311330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040110180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кадастровой стоимости: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010311330 – 040110180</a:t>
            </a:r>
          </a:p>
          <a:p>
            <a:pPr algn="just"/>
            <a:endParaRPr lang="ru-RU" altLang="ru-RU" sz="3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казенных учреждений КБК (117……180)</a:t>
            </a:r>
            <a:endParaRPr lang="ru-RU" altLang="ru-RU" sz="32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20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380465"/>
              </p:ext>
            </p:extLst>
          </p:nvPr>
        </p:nvGraphicFramePr>
        <p:xfrm>
          <a:off x="255181" y="1180215"/>
          <a:ext cx="8782493" cy="5061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750"/>
                <a:gridCol w="3620032"/>
                <a:gridCol w="2434856"/>
                <a:gridCol w="2434855"/>
              </a:tblGrid>
              <a:tr h="994641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</a:t>
                      </a:r>
                      <a:endParaRPr lang="ru-RU" sz="9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4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4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4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53354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35">
                          <a:effectLst/>
                        </a:rPr>
                        <a:t>1.</a:t>
                      </a:r>
                      <a:endParaRPr lang="ru-RU" sz="900" b="1" spc="35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 доход в сумме компенсации уплаченного штрафа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КДБ.1.209.30.560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КДБ.1.401.10.130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664435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35">
                          <a:effectLst/>
                        </a:rPr>
                        <a:t>2.</a:t>
                      </a:r>
                      <a:endParaRPr lang="ru-RU" sz="900" b="1" spc="35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из зарплаты сотрудника сумма штрафа (с его согласия)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КРБ.1.302.11.830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КРБ.1.304.03.730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85714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20">
                          <a:effectLst/>
                        </a:rPr>
                        <a:t>3.</a:t>
                      </a:r>
                      <a:endParaRPr lang="ru-RU" sz="900" spc="2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Отражено погашение долга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КРБ.1.304.03.830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КДБ.1.209.30.660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22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16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70331"/>
            <a:ext cx="8229600" cy="92684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в бюджет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6509482"/>
              </p:ext>
            </p:extLst>
          </p:nvPr>
        </p:nvGraphicFramePr>
        <p:xfrm>
          <a:off x="180753" y="1297172"/>
          <a:ext cx="8963248" cy="5002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17960"/>
                <a:gridCol w="2438689"/>
                <a:gridCol w="2380358"/>
                <a:gridCol w="26241"/>
              </a:tblGrid>
              <a:tr h="159488">
                <a:tc gridSpan="4"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24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144"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Перечислены средства в счет компенсации затрат государства</a:t>
                      </a:r>
                      <a:r>
                        <a:rPr lang="ru-RU" sz="2400" spc="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 основании выписки из лицевого счета ПБС)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КДБ.1.303.05.830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КРБ.1.304.05.211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68905"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Зачислена сумма компенсации затрат государства в доход бюджета</a:t>
                      </a:r>
                      <a:r>
                        <a:rPr lang="ru-RU" sz="2400" spc="1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 основании выписки из лицевого счета администратора доходов)</a:t>
                      </a:r>
                      <a:endParaRPr lang="ru-RU" sz="2400" i="1" spc="1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КДБ.1.210.02.130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КДБ.1.303.05.730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23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69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7931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 АУ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08267"/>
              </p:ext>
            </p:extLst>
          </p:nvPr>
        </p:nvGraphicFramePr>
        <p:xfrm>
          <a:off x="457200" y="1369537"/>
          <a:ext cx="8472657" cy="39042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92048"/>
                <a:gridCol w="1646555"/>
                <a:gridCol w="1626781"/>
              </a:tblGrid>
              <a:tr h="1189423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13987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Зарплата начислена в рамках платной деятельности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06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сумма штрафа из зарплаты сотрудника (с его согласия)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2.302.11.830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2.304.03.730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00406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Погашена задолженность сотрудника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2.304.03.830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2.209.30.660</a:t>
                      </a:r>
                    </a:p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24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03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1096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 АУ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6143965"/>
              </p:ext>
            </p:extLst>
          </p:nvPr>
        </p:nvGraphicFramePr>
        <p:xfrm>
          <a:off x="457200" y="1422702"/>
          <a:ext cx="8293395" cy="46362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28253"/>
                <a:gridCol w="1541721"/>
                <a:gridCol w="1616148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16839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Зарплата начислена за счет субсидии на </a:t>
                      </a:r>
                      <a:r>
                        <a:rPr lang="ru-RU" sz="2000" spc="35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госзадание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сумма штрафа из зарплаты сотрудника (с его согласия)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4.302.11.830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4.304.03.730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Отражено обязательство по перечислению средств, удержанных из зарплаты в рамках госзадания, на счет по учету средств от приносящей доход деятельности (на основании справки по ф.0504833)</a:t>
                      </a:r>
                      <a:endParaRPr lang="ru-RU" sz="20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4.304.03.830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4.304.06.730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13362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0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Погашена задолженность сотрудника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2.304.06.830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2.209.30.730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25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5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1224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начисления по аренде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63715"/>
              </p:ext>
            </p:extLst>
          </p:nvPr>
        </p:nvGraphicFramePr>
        <p:xfrm>
          <a:off x="457200" y="1592830"/>
          <a:ext cx="8293395" cy="3199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28253"/>
                <a:gridCol w="1541721"/>
                <a:gridCol w="1616148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39081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сумм дохода от аренды (в сумме </a:t>
                      </a:r>
                      <a:r>
                        <a:rPr lang="ru-RU" sz="2000" spc="2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ежемесячных платежей)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0.205.21.560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0.401.10.120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арендных платежей (ежемесячно)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1.210.02.120 </a:t>
                      </a: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2.201.11.510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1.205.21.660 2.205.21.660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26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3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7426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резерва отпусков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724891"/>
              </p:ext>
            </p:extLst>
          </p:nvPr>
        </p:nvGraphicFramePr>
        <p:xfrm>
          <a:off x="457200" y="1529032"/>
          <a:ext cx="8293395" cy="35464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3643732"/>
                <a:gridCol w="2179674"/>
                <a:gridCol w="2062716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39081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Уменьшение резерва отпусков (начисление отпуска за счет резерва)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1.401.60.211(213)</a:t>
                      </a:r>
                    </a:p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0.401.60.211(213)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1.401.20.211(213) 0.109.60.211(213)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резерва отпусков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1.401.20.211(213)</a:t>
                      </a:r>
                    </a:p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0.109.60.211(213)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1.401.60.211(213</a:t>
                      </a:r>
                      <a:r>
                        <a:rPr lang="ru-RU" sz="2000" spc="2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0.401.60.211(213</a:t>
                      </a: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27</a:t>
            </a:fld>
            <a:endParaRPr lang="ru-RU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8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70640"/>
            <a:ext cx="8640960" cy="874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оплату лицензий, автострахования и др. учитываются в составе расходов будущих периодов: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040150ХХХ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0302ХХ730</a:t>
            </a: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040120ХХХ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040150ХХХ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010960ХХХ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040150ХХХ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6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00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27399"/>
            <a:ext cx="8229600" cy="59723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Эквайринг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256442"/>
              </p:ext>
            </p:extLst>
          </p:nvPr>
        </p:nvGraphicFramePr>
        <p:xfrm>
          <a:off x="457199" y="977900"/>
          <a:ext cx="8473215" cy="5530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261"/>
                <a:gridCol w="2881424"/>
                <a:gridCol w="2137144"/>
                <a:gridCol w="2275367"/>
                <a:gridCol w="637019"/>
              </a:tblGrid>
              <a:tr h="349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Содержание операций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Дебет счета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Кредит счета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Сумма, руб.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349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Начислен доход от платных услуг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2.205.31.560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2.401.10.130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Поступила выручка за оказанные услуги через </a:t>
                      </a:r>
                      <a:r>
                        <a:rPr lang="ru-RU" sz="1400" dirty="0" err="1">
                          <a:effectLst/>
                        </a:rPr>
                        <a:t>pos</a:t>
                      </a:r>
                      <a:r>
                        <a:rPr lang="ru-RU" sz="1400" dirty="0">
                          <a:effectLst/>
                        </a:rPr>
                        <a:t>-терминал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2.201.23.510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увеличе-ние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17 (код аналитики 130)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2.205.31.660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Удержана банком сумма комиссии (расход – по КВР 244)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2.210.05.560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2.201.23.610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одновременно увеличение забалансового счета 18 (код аналитики 610)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Зачислена на лицевой счет выручка за минусом удержанной комиссии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2.201.11.510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</a:t>
                      </a:r>
                      <a:r>
                        <a:rPr lang="ru-RU" sz="1400" dirty="0" err="1" smtClean="0">
                          <a:effectLst/>
                        </a:rPr>
                        <a:t>увеличе-ние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17 (код аналитики 130)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2.201.23.610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увеличение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18 (код аналитики 610)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49 250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776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Начислено вознаграждение банку по договору эквайринга (комиссия)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2.109.90.226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2.302.26.730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Зачтено обязательство учреждения выплатить банку вознаграждение в счет удержанной комиссии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2.302.26.830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2.210.05.660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29</a:t>
            </a:fld>
            <a:endParaRPr lang="ru-RU"/>
          </a:p>
        </p:txBody>
      </p:sp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3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4522" y="658160"/>
            <a:ext cx="72218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885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dirty="0" smtClean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В форме 0503737 неправильно был отражен возврат остатков по субсидиям на иные цели и субсидиям на </a:t>
            </a:r>
            <a:r>
              <a:rPr lang="ru-RU" altLang="ru-RU" sz="2400" dirty="0" err="1" smtClean="0">
                <a:cs typeface="Times New Roman" panose="02020603050405020304" pitchFamily="18" charset="0"/>
              </a:rPr>
              <a:t>госзадание</a:t>
            </a:r>
            <a:r>
              <a:rPr lang="ru-RU" altLang="ru-RU" sz="2400" dirty="0" smtClean="0"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altLang="ru-RU" sz="2400" dirty="0" smtClean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Отмечены случаи некорректного отнесения основных средств к ОЦДИ (Постановление Правительства РФ от 26.07.2010 г № 538).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Отмечены случаи отнесения доходов от штрафов, возмещения недостач, излишков и т.д. на неправильный вид деятельности.</a:t>
            </a:r>
            <a:endParaRPr lang="ru-RU" altLang="ru-RU" sz="24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86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1411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856331"/>
              </p:ext>
            </p:extLst>
          </p:nvPr>
        </p:nvGraphicFramePr>
        <p:xfrm>
          <a:off x="276447" y="2500059"/>
          <a:ext cx="8765943" cy="3185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2433"/>
                <a:gridCol w="1202122"/>
                <a:gridCol w="904423"/>
                <a:gridCol w="1359061"/>
                <a:gridCol w="1493348"/>
                <a:gridCol w="1252278"/>
                <a:gridCol w="1252278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Код </a:t>
                      </a:r>
                      <a:r>
                        <a:rPr lang="ru-RU" sz="1200" dirty="0" smtClean="0">
                          <a:effectLst/>
                        </a:rPr>
                        <a:t>строки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лицевые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</a:t>
                      </a:r>
                      <a:r>
                        <a:rPr lang="ru-RU" sz="2000" dirty="0" err="1">
                          <a:effectLst/>
                        </a:rPr>
                        <a:t>бан-ковские</a:t>
                      </a:r>
                      <a:r>
                        <a:rPr lang="ru-RU" sz="2000" dirty="0">
                          <a:effectLst/>
                        </a:rPr>
                        <a:t>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некассо-выми опера-циями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итого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Доходы –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010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50 000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Доходы от оказания платных услуг (работ)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50 000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30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381616"/>
            <a:ext cx="44703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1 «Доходы учреждения»: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05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416" y="350779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8167326"/>
              </p:ext>
            </p:extLst>
          </p:nvPr>
        </p:nvGraphicFramePr>
        <p:xfrm>
          <a:off x="276447" y="2500059"/>
          <a:ext cx="8765943" cy="3816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7925"/>
                <a:gridCol w="1026630"/>
                <a:gridCol w="904423"/>
                <a:gridCol w="1359061"/>
                <a:gridCol w="1493348"/>
                <a:gridCol w="1252278"/>
                <a:gridCol w="1252278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Код </a:t>
                      </a:r>
                      <a:r>
                        <a:rPr lang="ru-RU" sz="1200" dirty="0" smtClean="0">
                          <a:effectLst/>
                        </a:rPr>
                        <a:t>строки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лицевые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</a:t>
                      </a:r>
                      <a:r>
                        <a:rPr lang="ru-RU" sz="2000" dirty="0" err="1">
                          <a:effectLst/>
                        </a:rPr>
                        <a:t>бан-ковские</a:t>
                      </a:r>
                      <a:r>
                        <a:rPr lang="ru-RU" sz="2000" dirty="0">
                          <a:effectLst/>
                        </a:rPr>
                        <a:t>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некассо-выми опера-циями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итого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 –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Прочая закупка товаров, работ и услуг для обеспечения государственных (муниципальных) нужд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31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381616"/>
            <a:ext cx="45519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2 «Расходы учреждения»: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92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416" y="474693"/>
            <a:ext cx="8229600" cy="71615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8616875"/>
              </p:ext>
            </p:extLst>
          </p:nvPr>
        </p:nvGraphicFramePr>
        <p:xfrm>
          <a:off x="276447" y="1468658"/>
          <a:ext cx="8765943" cy="5398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7925"/>
                <a:gridCol w="1026630"/>
                <a:gridCol w="823435"/>
                <a:gridCol w="1318437"/>
                <a:gridCol w="1531089"/>
                <a:gridCol w="1424763"/>
                <a:gridCol w="1163664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стро-ки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через лицевые счета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через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бан-ковские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счета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некассо-выми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опера-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циями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 дефицита средств –всего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Изменение остатков средств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-750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остатков средств,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-99 250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уменьшение остатков средств,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50 000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Изменение остатков по внутренним оборотам средств учреждения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730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32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4411" y="990792"/>
            <a:ext cx="80116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3 «</a:t>
            </a:r>
            <a:r>
              <a:rPr lang="ru-RU" sz="2000" dirty="0"/>
              <a:t>Источники финансирования дефицита средств учреждения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17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1297" y="731718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63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бюджетных обязательств осуществляется в соответствии с письмом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финансов РФ от 21.01.2013</a:t>
            </a:r>
          </a:p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02-06-07/155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 порядке отражения обязательств в бухгалтерском учете организаций сектора государственного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управления"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63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196752"/>
            <a:ext cx="86409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/>
              <a:t> обязательства по </a:t>
            </a:r>
            <a:r>
              <a:rPr lang="ru-RU" b="1" dirty="0" smtClean="0"/>
              <a:t>заключенным </a:t>
            </a:r>
            <a:r>
              <a:rPr lang="ru-RU" b="1" dirty="0"/>
              <a:t>получателями бюджетных средств государственных </a:t>
            </a:r>
            <a:r>
              <a:rPr lang="ru-RU" b="1" dirty="0" smtClean="0"/>
              <a:t>контрактов </a:t>
            </a:r>
            <a:r>
              <a:rPr lang="ru-RU" b="1" dirty="0"/>
              <a:t>(договоров</a:t>
            </a:r>
            <a:r>
              <a:rPr lang="ru-RU" b="1" dirty="0" smtClean="0"/>
              <a:t>), </a:t>
            </a:r>
            <a:r>
              <a:rPr lang="ru-RU" b="1" dirty="0"/>
              <a:t>а также обязательства по государственным </a:t>
            </a:r>
            <a:r>
              <a:rPr lang="ru-RU" b="1" dirty="0" smtClean="0"/>
              <a:t>контрактам </a:t>
            </a:r>
            <a:r>
              <a:rPr lang="ru-RU" b="1" dirty="0"/>
              <a:t>(договорам), принятым в прошлые годы и не исполненным по состоянию на начало текущего финансового года, </a:t>
            </a:r>
            <a:r>
              <a:rPr lang="ru-RU" b="1" dirty="0" smtClean="0"/>
              <a:t>подлежащим исполнению в </a:t>
            </a:r>
            <a:r>
              <a:rPr lang="ru-RU" b="1" dirty="0"/>
              <a:t>текущем финансовом году, – в сумме заключенных контрактов, договоров;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69454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92" y="3556466"/>
            <a:ext cx="864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/>
              <a:t>обязательства по </a:t>
            </a:r>
            <a:r>
              <a:rPr lang="ru-RU" b="1" dirty="0" smtClean="0"/>
              <a:t>оплате  </a:t>
            </a:r>
            <a:r>
              <a:rPr lang="ru-RU" b="1" dirty="0"/>
              <a:t>заработной </a:t>
            </a:r>
            <a:r>
              <a:rPr lang="ru-RU" b="1" dirty="0" smtClean="0"/>
              <a:t>платы  работникам, </a:t>
            </a:r>
            <a:r>
              <a:rPr lang="ru-RU" b="1" dirty="0"/>
              <a:t>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объеме утвержденных лимитов бюджетных обязательств;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0" y="501317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выплате </a:t>
            </a:r>
            <a:r>
              <a:rPr lang="ru-RU" b="1" dirty="0" smtClean="0"/>
              <a:t> командировочных </a:t>
            </a:r>
            <a:r>
              <a:rPr lang="ru-RU" b="1" dirty="0"/>
              <a:t>расходов (в том числе авансовых платежей), иных выплат (суточных, разъездных и т. п.) в соответствии с трудовыми </a:t>
            </a:r>
            <a:r>
              <a:rPr lang="ru-RU" b="1" dirty="0" smtClean="0"/>
              <a:t>договорами, </a:t>
            </a:r>
            <a:r>
              <a:rPr lang="ru-RU" b="1" dirty="0"/>
              <a:t>предусмотренные к исполнению в текущем финансовом году, – в сумме начисленных обязательств (выплат);</a:t>
            </a:r>
          </a:p>
        </p:txBody>
      </p:sp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2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99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оплате </a:t>
            </a:r>
            <a:r>
              <a:rPr lang="ru-RU" b="1" dirty="0" smtClean="0"/>
              <a:t>выплат </a:t>
            </a:r>
            <a:r>
              <a:rPr lang="ru-RU" b="1" dirty="0"/>
              <a:t>государственным </a:t>
            </a:r>
            <a:r>
              <a:rPr lang="ru-RU" b="1" dirty="0" smtClean="0"/>
              <a:t>служащим</a:t>
            </a:r>
            <a:r>
              <a:rPr lang="ru-RU" b="1" dirty="0"/>
              <a:t>, а также </a:t>
            </a:r>
            <a:r>
              <a:rPr lang="ru-RU" b="1" dirty="0" smtClean="0"/>
              <a:t>работникам </a:t>
            </a:r>
            <a:r>
              <a:rPr lang="ru-RU" b="1" dirty="0"/>
              <a:t>казенных учреждений</a:t>
            </a:r>
            <a:r>
              <a:rPr lang="ru-RU" b="1" dirty="0" smtClean="0"/>
              <a:t>, предусмотренные к исполнению в текущем финансовом году (публичные обязательства, не относящиеся к нормативным</a:t>
            </a:r>
            <a:r>
              <a:rPr lang="ru-RU" b="1" dirty="0"/>
              <a:t>), – в сумме начисленных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89880" y="693854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92" y="355646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публичные нормативные обязательства перед физическими лицами, 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сумме начисленных публичных нормативных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013176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оплате </a:t>
            </a:r>
            <a:r>
              <a:rPr lang="ru-RU" b="1" dirty="0" smtClean="0"/>
              <a:t>обязательных </a:t>
            </a:r>
            <a:r>
              <a:rPr lang="ru-RU" b="1" dirty="0"/>
              <a:t>платежей в бюджеты бюджетной системы Российской Федерации (налогов, сборов, пошлин, взносов, включая обязательства по уплате страховых взносов в государственные внебюджетные фонды, иных выплат), 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сумме начисленных обязательств (платежей);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2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58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возмещению вреда, причиненного получателем бюджетных средств при осуществлении им деятельности, по иным выплатам, обусловленные вступившими в законную силу решениями суда, предусмотренные к исполнению за счет средств соответствующего бюджета в текущем финансовом году, – в сумме начисленных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683221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93305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предоставлению </a:t>
            </a:r>
            <a:r>
              <a:rPr lang="ru-RU" b="1" dirty="0" smtClean="0"/>
              <a:t>субсидий </a:t>
            </a:r>
            <a:r>
              <a:rPr lang="ru-RU" b="1" dirty="0"/>
              <a:t>бюджетным и автономным учреждениям на возмещение нормативных затрат, связанных с оказанием ими в соответствии с государственным </a:t>
            </a:r>
            <a:r>
              <a:rPr lang="ru-RU" b="1" dirty="0" smtClean="0"/>
              <a:t> заданием государственных  </a:t>
            </a:r>
            <a:r>
              <a:rPr lang="ru-RU" b="1" dirty="0"/>
              <a:t>услуг (выполнением работ) – в сумме заключенных соглашений;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03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обязательства по предоставлению из соответствующего бюджета субсидий бюджетным и автономным учреждениям на иные цели:</a:t>
            </a:r>
          </a:p>
          <a:p>
            <a:r>
              <a:rPr lang="ru-RU" b="1" dirty="0"/>
              <a:t>– в сумме заключенных договоров (соглашений) о предоставлении субсидии, если иное основание для предоставления субсидии на иные цели не предусмотрено нормативными правовыми </a:t>
            </a:r>
            <a:r>
              <a:rPr lang="ru-RU" b="1" dirty="0" smtClean="0"/>
              <a:t>актами</a:t>
            </a:r>
            <a:r>
              <a:rPr lang="ru-RU" b="1" dirty="0"/>
              <a:t>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69454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356992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обязательства по предоставлению в текущем финансовом году из соответствующего бюджета межбюджетных трансфертов:</a:t>
            </a:r>
          </a:p>
          <a:p>
            <a:r>
              <a:rPr lang="ru-RU" b="1" dirty="0" smtClean="0"/>
              <a:t>- обусловленных </a:t>
            </a:r>
            <a:r>
              <a:rPr lang="ru-RU" b="1" dirty="0"/>
              <a:t>законом (дотации, субсидии, субвенции и иные межбюджетные трансферты) – в объеме бюджетных ассигнований соответствующего бюджета на указанные цели;</a:t>
            </a:r>
          </a:p>
          <a:p>
            <a:r>
              <a:rPr lang="ru-RU" b="1" dirty="0" smtClean="0"/>
              <a:t>- обусловленных </a:t>
            </a:r>
            <a:r>
              <a:rPr lang="ru-RU" b="1" dirty="0"/>
              <a:t>соглашением о предоставлении субсидий, субвенций или иных межбюджетных трансфертов – в сумме заключенных соглашений;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4" y="5591669"/>
            <a:ext cx="86455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9" name="WordPictureWatermark635493877" descr="Firmenny_blan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78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125" y="799305"/>
            <a:ext cx="7920182" cy="1298938"/>
          </a:xfrm>
        </p:spPr>
        <p:txBody>
          <a:bodyPr>
            <a:norm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392378"/>
            <a:ext cx="8711322" cy="4089587"/>
          </a:xfrm>
        </p:spPr>
        <p:txBody>
          <a:bodyPr>
            <a:normAutofit fontScale="92500" lnSpcReduction="20000"/>
          </a:bodyPr>
          <a:lstStyle/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НОВАЦИИ!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Присвоение ЦЕЛЕВОЙ ФУНКЦИИ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УНИКАЛЬНОГО КОДА ОБЪЕКТА КАП.ВЛОЖЕНИЙ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None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(КОД С ИСТОРИЕЙ -  правила присвоения кода)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Группировка вложений: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Стадия реализации </a:t>
            </a:r>
            <a:r>
              <a:rPr lang="ru-RU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</a:t>
            </a: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проекта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Стадия завершения и регистрации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строительства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реализуется (изменяется целевая функция)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38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0374" y="708960"/>
            <a:ext cx="7920182" cy="687480"/>
          </a:xfrm>
        </p:spPr>
        <p:txBody>
          <a:bodyPr>
            <a:norm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учетный код объекта на отчетную дату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СТРУКТУРА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1 - 3 разряды - код главного распорядителя бюджетных средств по бюджетной классификации расходов бюджетов;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4 - 23 разряды - уникальный номер реестровой записи участника бюджетного процесса;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24 - 27 разряды - порядковый номер, присвоенный субъектом учета при принятии к бюджетному учету капитальных вложений;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28 разряд - код контура идентификации сведений об объекте, присвоенный субъектом учета: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1 - в части сведений, не составляющих государственную тайну;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2 - в части сведений, составляющих государственную тайну;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39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96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/>
          </p:cNvSpPr>
          <p:nvPr/>
        </p:nvSpPr>
        <p:spPr bwMode="auto">
          <a:xfrm>
            <a:off x="1637767" y="714659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3213097" y="1562090"/>
            <a:ext cx="35049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нефинансовых активов</a:t>
            </a:r>
          </a:p>
        </p:txBody>
      </p:sp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657225" y="1762145"/>
            <a:ext cx="8036719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/>
              <a:t> </a:t>
            </a:r>
            <a:r>
              <a:rPr lang="ru-RU" altLang="ru-RU" sz="2400" b="0" dirty="0"/>
              <a:t>Отнесение произведенных затрат со счетов 0 106 00 000 на соответствующие аналитические счета 0 101 00 000 без оформления правоустанавливающих документов</a:t>
            </a:r>
            <a:r>
              <a:rPr lang="ru-RU" altLang="ru-RU" b="0" dirty="0"/>
              <a:t>;</a:t>
            </a:r>
            <a:endParaRPr lang="ru-RU" altLang="ru-RU" b="0" dirty="0">
              <a:latin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>
                <a:latin typeface="Arial" pitchFamily="34" charset="0"/>
              </a:rPr>
              <a:t> </a:t>
            </a:r>
            <a:r>
              <a:rPr lang="ru-RU" altLang="ru-RU" sz="2400" b="0" dirty="0">
                <a:latin typeface="+mn-lt"/>
              </a:rPr>
              <a:t>Неправомерное отнесение на финансовый результат вложений в нефинансовые активы;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>
                <a:latin typeface="+mn-lt"/>
              </a:rPr>
              <a:t> Отсутствие пересчета стоимости земельных участков в связи с изменением кадастровой стоимости;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8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797" y="749701"/>
            <a:ext cx="7920182" cy="866445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020223"/>
            <a:ext cx="8711322" cy="4089587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</a:t>
            </a:r>
          </a:p>
          <a:p>
            <a:pPr lvl="1">
              <a:buNone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0Х -  РЕАЛИЗАЦИЯ ИНВЕСТИЦИОННОГО ПРОЕКТА: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01 - строительство (приобретение) ведется;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02 - объект законсервирован;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03 - строительство объекта приостановлено без консервации;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04 - строительство объекта не начиналось;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05 - иной статус объекта;</a:t>
            </a:r>
          </a:p>
          <a:p>
            <a:pPr lvl="2">
              <a:buNone/>
            </a:pPr>
            <a:endParaRPr lang="ru-RU" sz="1800" b="1" dirty="0" smtClean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40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5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671" y="824135"/>
            <a:ext cx="8997252" cy="908972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200984"/>
            <a:ext cx="8711322" cy="408958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дату)</a:t>
            </a:r>
          </a:p>
          <a:p>
            <a:pPr lvl="1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1Х - ЗАВЕРШЕНА РЕАЛИЗАЦИЯ ИНВЕСТИЦИОННОГО ПРОЕКТА: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11 - государственная регистрация права собственности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12 - государственная регистрация права оперативного управлений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13 - государственная регистрация права хозяйственного ведения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14 - документы находятся на государственной регистрации;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15 - документы не направлены на государственную регистрацию;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16 - отказ в государственной регистрации;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17 - акт на ввод в эксплуатацию отсутствует;</a:t>
            </a:r>
          </a:p>
          <a:p>
            <a:pPr lvl="2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 lvl="2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41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19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618" y="859269"/>
            <a:ext cx="7920182" cy="687480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дату)</a:t>
            </a:r>
          </a:p>
          <a:p>
            <a:pPr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2Х - ВЫБЫТИЕ КАПИТАЛЬНЫХ ВЛОЖЕНИЙ</a:t>
            </a:r>
          </a:p>
          <a:p>
            <a:pPr lvl="1"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 (ОБЪЕКТА НЕЗАВЕРШЕННОГО СТРОИТЕЛЬСТВА):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21 - передача объекта незавершенного строительства в собственность иному публично-правовому образованию;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22 - передача объекта незавершенного строительства бюджетному (автономному) учреждению;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23 - передача объекта незавершенного строительства унитарному предприятию;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24 - передача объекта незавершенного строительства иному субъекту хозяйственной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25 - приватизация (продажа)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26 - передача по концессионному соглашению;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27 - списание и снос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28 - иное основание.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42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7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spc="-4" dirty="0" smtClean="0">
                <a:solidFill>
                  <a:schemeClr val="accent5">
                    <a:lumMod val="75000"/>
                  </a:schemeClr>
                </a:solidFill>
              </a:rPr>
              <a:t>ЦЕЛЕВАЯ ФУНКЦИЯ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1222744"/>
            <a:ext cx="8711322" cy="47208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1 - завершение строительства (реконструкции, технического перевооружения);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2 - консервация объекта незавершенного строительства;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3 - приватизация (продажа) объекта незавершенного строительства;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4 - передача объекта незавершенного строительства другим субъектам хозяйственной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5 - передача объекта незавершенного строительства в собственность  ППО;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6 - принятие объекта незавершенного строительства в  казну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7 - передача в концессию;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8 - списание и снос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9 – строительство (реконструкция, техническое перевооружение) объекта незавершенного строительства продолжается;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10 - целевая функция не требуется (указывается в случае завершения строительства объекта незавершенного строительства);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11 - целевая функция не определена;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12 - иная целевая функция;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43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7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990" y="892530"/>
            <a:ext cx="621457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</a:rPr>
              <a:t>ПРИНЯТЫЕ СТАНДАРТЫ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44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7091" y="1479176"/>
            <a:ext cx="8659091" cy="6740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«Концептуальные основы бухгалтерского учета и отчетности организаций государственного сектора»  от 31.12.16  № 256н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Опубликован: 03.05.2017  /// Вступил в силу:   13.05.2017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«Основные средства»  от 31.12.16  № 257н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</a:t>
            </a:r>
            <a:r>
              <a:rPr lang="ru-RU" sz="1400" b="1" dirty="0" smtClean="0">
                <a:latin typeface="Times New Roman"/>
                <a:cs typeface="Times New Roman"/>
              </a:rPr>
              <a:t>02.05.2017  </a:t>
            </a:r>
            <a:r>
              <a:rPr lang="ru-RU" sz="1400" b="1" dirty="0">
                <a:latin typeface="Times New Roman"/>
                <a:cs typeface="Times New Roman"/>
              </a:rPr>
              <a:t>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«Аренда»  от 31.12.16  № 258н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16.05.2017  ////    Вступил в силу – 26.05.2017 </a:t>
            </a:r>
            <a:endParaRPr lang="ru-RU" sz="14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«Обесценение»  от 31.12.16  № 259н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</a:t>
            </a:r>
            <a:r>
              <a:rPr lang="ru-RU" sz="1400" b="1" dirty="0">
                <a:latin typeface="Times New Roman"/>
                <a:cs typeface="Times New Roman"/>
              </a:rPr>
              <a:t>: 02.05.2017  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319115" marR="4559" indent="-307718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«Представление бухгалтерской (финансовой) отчетности»» от 31.12.16 № 260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03.05.2017  ////     Вступил в силу – 13.05.2017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1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1713716"/>
            <a:ext cx="7389568" cy="223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b="0" dirty="0" smtClean="0">
                <a:solidFill>
                  <a:srgbClr val="000000"/>
                </a:solidFill>
              </a:rPr>
              <a:t>«Концептуальные основы бухгалтерского учета и отчетности организаций государственного сектора»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256н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45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5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8430" y="869771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И ПРИНЦИПЫ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ведения бухгалтерского учета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0796" y="4249050"/>
            <a:ext cx="5277615" cy="298303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224" y="1562986"/>
            <a:ext cx="7966364" cy="377617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 ведении бухгалтерского учета используется:</a:t>
            </a:r>
          </a:p>
          <a:p>
            <a:pPr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НАЧИСЛЕНИЯ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ДВОЙНОЙ ЗАПИСИ 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(балансовые счета Дт/Кт,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за балансом – простая запись)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Принцип равномерности признания доходов и расходов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Допущение временной определенности фактов хозяйственной жизни </a:t>
            </a: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9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81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678418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БУХГАЛТЕРСКОГО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494572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ОБЯЗАТЕЛЬСТВА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ИСТОЧНИКИ ФИНАНСИРОВАНИЯ ДЕЯТЕЛЬНОСТИ СУБЪЕКТА УЧЕТА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ДОХОДЫ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ИНЫЕ ОБЪЕКТЫ, УСТАНОВЛЕННЫЕ НОРМАТИВНЫМИ ПРАВОВЫМИ АКТАМИ.</a:t>
            </a:r>
          </a:p>
          <a:p>
            <a:pPr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3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6323" y="1388008"/>
            <a:ext cx="8128370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АКТИВ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48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326" y="2135267"/>
            <a:ext cx="7966364" cy="288362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имущество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наличные и безналичные денежные средства,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принадлежащее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субъекту учета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находящееся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пользовании,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контролируемое им в результате произошедших фактов хозяйственной жизни, от которого ожидается поступление полезного потенциала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выгод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91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77258" y="694542"/>
            <a:ext cx="9837946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ИНВЕНТАРИЗАЦИЯ АКТИВОВ ИМУЩЕСТВА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АКТИВ / НЕ АКТИВ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ОБОРУДОВАНИЕ  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49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819" y="1477941"/>
            <a:ext cx="2977051" cy="4268621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КАТЕГОРИЯ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Эксплуатируется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экплуатируется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(идет, планируется)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не планируется	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Готовится  списание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использовалось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планируется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57870" y="1477941"/>
            <a:ext cx="2424223" cy="506884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(учет)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 (БА на закупку)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101!!!!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функция		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30882" y="1477941"/>
            <a:ext cx="3402484" cy="577672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АКТИВ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Целевой функции – передать, продать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оборотные активы 105хх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0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3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/>
          </p:cNvSpPr>
          <p:nvPr/>
        </p:nvSpPr>
        <p:spPr bwMode="auto">
          <a:xfrm>
            <a:off x="2488407" y="114300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00" name="Прямоугольник 2"/>
          <p:cNvSpPr>
            <a:spLocks noChangeArrowheads="1"/>
          </p:cNvSpPr>
          <p:nvPr/>
        </p:nvSpPr>
        <p:spPr bwMode="auto">
          <a:xfrm>
            <a:off x="657225" y="2219364"/>
            <a:ext cx="8036719" cy="552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 smtClean="0">
                <a:latin typeface="+mj-lt"/>
              </a:rPr>
              <a:t>Отсутствие </a:t>
            </a:r>
            <a:r>
              <a:rPr lang="ru-RU" altLang="ru-RU" b="0" dirty="0">
                <a:latin typeface="+mj-lt"/>
              </a:rPr>
              <a:t>подтверждающих документов по объектам незавершенного строительства;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>
                <a:latin typeface="+mj-lt"/>
              </a:rPr>
              <a:t> Неправомерное отражение в учете земельных участков; </a:t>
            </a:r>
            <a:endParaRPr lang="ru-RU" altLang="ru-RU" b="0" dirty="0" smtClean="0">
              <a:latin typeface="+mj-lt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Несоответствие </a:t>
            </a:r>
            <a:r>
              <a:rPr lang="ru-RU" altLang="ru-RU" dirty="0">
                <a:latin typeface="+mj-lt"/>
                <a:cs typeface="Times New Roman" panose="02020603050405020304" pitchFamily="18" charset="0"/>
              </a:rPr>
              <a:t>сумм по КОСГУ 310, 410, 340, 440 в форме </a:t>
            </a: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0503121(0503721) </a:t>
            </a:r>
            <a:r>
              <a:rPr lang="ru-RU" altLang="ru-RU" dirty="0">
                <a:latin typeface="+mj-lt"/>
                <a:cs typeface="Times New Roman" panose="02020603050405020304" pitchFamily="18" charset="0"/>
              </a:rPr>
              <a:t>и поступлением и выбытием ОС и материальных запасов в форме </a:t>
            </a: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0503168 (0503768).</a:t>
            </a:r>
            <a:endParaRPr lang="ru-RU" altLang="ru-RU" dirty="0">
              <a:latin typeface="+mj-lt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b="0" dirty="0">
              <a:latin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b="0" dirty="0">
              <a:latin typeface="Arial" pitchFamily="34" charset="0"/>
            </a:endParaRPr>
          </a:p>
        </p:txBody>
      </p:sp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2851145" y="1622975"/>
            <a:ext cx="35049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нефинансовых активов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8346" y="796631"/>
            <a:ext cx="6294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pic>
        <p:nvPicPr>
          <p:cNvPr id="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0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53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7" y="1798780"/>
            <a:ext cx="7612851" cy="223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b="0" dirty="0" smtClean="0">
                <a:solidFill>
                  <a:srgbClr val="000000"/>
                </a:solidFill>
              </a:rPr>
              <a:t>Федеральный стандарт бухгалтерского учета для организаций государственного сектора «Основные средства»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257н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50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2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874701"/>
            <a:ext cx="819133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ГРУППА ОСНОВНЫХ СРЕДСТВ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51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445085" y="1556582"/>
            <a:ext cx="8376013" cy="4662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ru-RU" dirty="0" smtClean="0">
                <a:latin typeface="Times New Roman"/>
                <a:cs typeface="Times New Roman"/>
              </a:rPr>
              <a:t>                                                           -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активов, являющихся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основными средствами, выделяемыми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для целей учета, информация по которым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в отчетности обобщенным показателем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средств являются: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ЖИЛЫЕ ПОМЕЩЕНИЯ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НЕЖИЛЫЕ ПОМЕЩЕНИЯ (ЗДАНИЯ И СООРУЖЕНИЯ);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МАШИНЫ И ОБОРУДОВАНИЕ;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ТРАНСПОРТНЫЕ СРЕДСТВА;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ИНВЕНТАРЬ ПРОИЗВОДСТВЕННЫЙ И ХОЗЯЙСТВЕННЫЙ;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МНОГОЛЕТНИЕ НАСАЖДЕНИЯ;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ИНВЕСТИЦИОННАЯ НЕДВИЖИМОСТЬ;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СРЕДСТВА, НЕ ВКЛЮЧЕННЫЕ В ДРУГИЕ ГРУППЫ.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6448" y="1307820"/>
            <a:ext cx="4019106" cy="1014159"/>
            <a:chOff x="704621" y="2532015"/>
            <a:chExt cx="5306899" cy="2395373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04621" y="2532015"/>
              <a:ext cx="5306899" cy="239537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621" y="3044230"/>
              <a:ext cx="4788859" cy="12213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ГРУППА ОСНОВНЫХ СРЕДСТВ </a:t>
              </a:r>
            </a:p>
          </p:txBody>
        </p:sp>
      </p:grpSp>
      <p:pic>
        <p:nvPicPr>
          <p:cNvPr id="1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02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1096"/>
            <a:ext cx="8229600" cy="114300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52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036661"/>
              </p:ext>
            </p:extLst>
          </p:nvPr>
        </p:nvGraphicFramePr>
        <p:xfrm>
          <a:off x="71581" y="1171359"/>
          <a:ext cx="8856082" cy="506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395"/>
                <a:gridCol w="287079"/>
                <a:gridCol w="329609"/>
                <a:gridCol w="265114"/>
                <a:gridCol w="325730"/>
                <a:gridCol w="3018428"/>
                <a:gridCol w="130292"/>
                <a:gridCol w="282299"/>
                <a:gridCol w="294956"/>
                <a:gridCol w="313072"/>
                <a:gridCol w="271441"/>
                <a:gridCol w="238868"/>
                <a:gridCol w="2851799"/>
              </a:tblGrid>
              <a:tr h="38451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54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 (здания и сооружения) 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Инвестиционная недвижимость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</a:tr>
              <a:tr h="654469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Производственный и хозяйственный инвентарь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Инвентарь производственный и хозяйственный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Библиотечный фонд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Биологические ресурсы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 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3657600" y="3444959"/>
            <a:ext cx="2849526" cy="340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29740" y="5773489"/>
            <a:ext cx="2307265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77386" y="5773489"/>
            <a:ext cx="3476847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0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7911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2867"/>
            <a:ext cx="8229600" cy="114300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10400  АМОРТИЗАЦИЯ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53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896933"/>
              </p:ext>
            </p:extLst>
          </p:nvPr>
        </p:nvGraphicFramePr>
        <p:xfrm>
          <a:off x="202019" y="1033130"/>
          <a:ext cx="8725641" cy="558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71"/>
                <a:gridCol w="293156"/>
                <a:gridCol w="308344"/>
                <a:gridCol w="350874"/>
                <a:gridCol w="318977"/>
                <a:gridCol w="2764468"/>
                <a:gridCol w="318974"/>
                <a:gridCol w="276447"/>
                <a:gridCol w="265817"/>
                <a:gridCol w="329606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 иного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предметов лизинга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неисключительными правами на РИД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 в концессии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4986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650" y="751154"/>
            <a:ext cx="8931349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104ХХ  АМОРТИЗАЦИЯ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54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720626"/>
              </p:ext>
            </p:extLst>
          </p:nvPr>
        </p:nvGraphicFramePr>
        <p:xfrm>
          <a:off x="0" y="1222757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0213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2898" y="821054"/>
            <a:ext cx="7424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НАЧИСЛЕНИЯ АМОРТИЗАЦИИ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55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623455" y="1550813"/>
            <a:ext cx="787705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НАЧИСЛЕНИЕ АМОРТИЗАЦИИ ОБЪЕКТА ОСНОВНЫХ СРЕДСТВ ПРОИЗВОДИТСЯ В СООТВЕТСТВИИ С УЧЕТНОЙ ПОЛИТИКОЙ СУБЪЕКТА УЧЕТА ОДНИМ ИЗ СЛЕДУЮЩИХ МЕТОДОВ:</a:t>
            </a:r>
            <a:endParaRPr lang="ru-RU" sz="2000" dirty="0">
              <a:latin typeface="Times New Roman"/>
              <a:cs typeface="Times New Roman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1560895" y="2549327"/>
            <a:ext cx="5916709" cy="3370234"/>
            <a:chOff x="893621" y="1490421"/>
            <a:chExt cx="3282912" cy="263789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99933" y="3124535"/>
              <a:ext cx="3276600" cy="1003784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20139" y="3807123"/>
              <a:ext cx="2971800" cy="2890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99933" y="1490421"/>
              <a:ext cx="3276600" cy="737175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893621" y="2298527"/>
              <a:ext cx="3276600" cy="77438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0810" y="1723471"/>
              <a:ext cx="2971800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ЛИНЕЙНЫЙ МЕТОД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9861" y="2550181"/>
              <a:ext cx="3133699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МЕТОД УМЕНЬШАЕМОГО ОСТАТКА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27646" y="4917638"/>
            <a:ext cx="5565131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ПРОПОРЦИОНАЛЬНО ОБЪЕМУ ПРОДУКЦИИ</a:t>
            </a:r>
          </a:p>
        </p:txBody>
      </p:sp>
      <p:pic>
        <p:nvPicPr>
          <p:cNvPr id="15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6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55" y="736472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НАЧИСЛЕНИЕ АМОРТИЗАЦИИ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3561" y="1142802"/>
            <a:ext cx="2149486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6863" y="1142802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3090" y="1142802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182" y="1396945"/>
            <a:ext cx="1968648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 свыше 100 000 р.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2364" y="1295835"/>
            <a:ext cx="1728901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10 000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-но 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(кроме библ. фонда)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1378" y="1284486"/>
            <a:ext cx="1939636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Объекты библ. Фонда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-но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83049" y="1142801"/>
            <a:ext cx="2031341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047936" y="1284486"/>
            <a:ext cx="1766454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Иной объект от 10000 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–но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316182" y="273930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359727" y="273930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468689" y="273930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547887" y="273930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84996" y="3596070"/>
            <a:ext cx="2579007" cy="2238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2256457" y="3732518"/>
            <a:ext cx="2622175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 rot="5400000">
            <a:off x="4340108" y="3826023"/>
            <a:ext cx="2622175" cy="1939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 rot="5400000">
            <a:off x="6412914" y="3854885"/>
            <a:ext cx="2622177" cy="1881908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182" y="3425885"/>
            <a:ext cx="2117504" cy="1929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Амортизация начисляется в соответствии с рассчитанными нормами амортизации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32364" y="3449947"/>
            <a:ext cx="1813487" cy="22372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начисляется. Первонач. стоимость на расходы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Учет на</a:t>
            </a:r>
          </a:p>
          <a:p>
            <a:pPr algn="ctr"/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Забал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счете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85286" y="3484750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первонач. стоимости при выдаче в эксплуатацию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73414" y="3484750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первонач. стоимости при выдаче в эксплуатацию</a:t>
            </a:r>
          </a:p>
        </p:txBody>
      </p:sp>
      <p:pic>
        <p:nvPicPr>
          <p:cNvPr id="2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31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02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72835" y="2176634"/>
            <a:ext cx="7570321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Федеральный стандарт бухгалтерского учета для организаций государственного сектора «Аренда»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приказ Минфин России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№ 258н от 31.12.2016г.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5637" y="6252883"/>
            <a:ext cx="8312727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9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20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736472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УЧЕТА АРЕНДЫ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58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580806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4"/>
          <p:cNvGrpSpPr/>
          <p:nvPr/>
        </p:nvGrpSpPr>
        <p:grpSpPr>
          <a:xfrm>
            <a:off x="1531053" y="1111022"/>
            <a:ext cx="5881129" cy="2084294"/>
            <a:chOff x="918410" y="1752600"/>
            <a:chExt cx="3276600" cy="271549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18410" y="3730924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20139" y="3807123"/>
              <a:ext cx="2971800" cy="40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18410" y="1752600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18410" y="2741206"/>
              <a:ext cx="3276600" cy="7371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55372" y="189181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АКТИВЫ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0810" y="288132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ОБЯЗАТЕЛЬСТВА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76884" y="2629494"/>
            <a:ext cx="5629978" cy="3906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ФАКТЫ ХОЗЯЙСТВЕННОЙ ЖИЗНИ 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439162" y="3444960"/>
            <a:ext cx="7732568" cy="3185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ВОЗНИКАЮЩИЕ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при получении (предоставлении)  материальных ценностей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во временное владение и пользование </a:t>
            </a:r>
            <a:r>
              <a:rPr lang="ru-RU" sz="2000" dirty="0" smtClean="0">
                <a:latin typeface="Times New Roman"/>
                <a:cs typeface="Times New Roman"/>
              </a:rPr>
              <a:t>или</a:t>
            </a:r>
            <a:r>
              <a:rPr lang="ru-RU" sz="2000" b="1" dirty="0" smtClean="0">
                <a:latin typeface="Times New Roman"/>
                <a:cs typeface="Times New Roman"/>
              </a:rPr>
              <a:t> во временное пользование: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аренды (имущественного найма)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безвозмездного пользования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pic>
        <p:nvPicPr>
          <p:cNvPr id="25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26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70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807369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ТЕРМИНЫ,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ИСПОЛЬЗУЕМЫЕ В СТАНДАРТЕ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59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662051" y="1314982"/>
            <a:ext cx="8135586" cy="5232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ОПЕРАЦИОННАЯ АРЕНДА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ОПЕРАЦИОННАЯ АРЕНДА            (ФИНАНСОВАЯ)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(ДОХОДЫ) ПО УСЛОВНЫМ АРЕНДНЫМ ПЛАТЕЖАМ 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ПОЛЕЗНОГО ИСПОЛЬЗОВАНИЯ ОБЪЕКТА УЧЕТА АРЕНДЫ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ДИСКОНТИРОВАННАЯ СТОИМОСТЬ АРЕНДНЫХ ПЛАТЕЖЕЙ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ПРОЦЕНТНЫЕ РАСХОДЫ (ДОХОДЫ)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5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 txBox="1">
            <a:spLocks noGrp="1"/>
          </p:cNvSpPr>
          <p:nvPr/>
        </p:nvSpPr>
        <p:spPr bwMode="auto">
          <a:xfrm>
            <a:off x="6457950" y="6492876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0" dirty="0">
              <a:solidFill>
                <a:srgbClr val="898989"/>
              </a:solidFill>
            </a:endParaRPr>
          </a:p>
        </p:txBody>
      </p:sp>
      <p:sp>
        <p:nvSpPr>
          <p:cNvPr id="5123" name="Заголовок 1"/>
          <p:cNvSpPr>
            <a:spLocks/>
          </p:cNvSpPr>
          <p:nvPr/>
        </p:nvSpPr>
        <p:spPr bwMode="auto">
          <a:xfrm>
            <a:off x="2488407" y="114300"/>
            <a:ext cx="6655594" cy="79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2164977" y="1929033"/>
            <a:ext cx="5094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финансовых активов и обязательств</a:t>
            </a:r>
          </a:p>
        </p:txBody>
      </p:sp>
      <p:sp>
        <p:nvSpPr>
          <p:cNvPr id="5125" name="Прямоугольник 2"/>
          <p:cNvSpPr>
            <a:spLocks noChangeArrowheads="1"/>
          </p:cNvSpPr>
          <p:nvPr/>
        </p:nvSpPr>
        <p:spPr bwMode="auto">
          <a:xfrm>
            <a:off x="671513" y="2870322"/>
            <a:ext cx="803671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Несвоевременное </a:t>
            </a:r>
            <a:r>
              <a:rPr lang="ru-RU" altLang="ru-RU" sz="2400" b="0" dirty="0">
                <a:latin typeface="Arial" pitchFamily="34" charset="0"/>
              </a:rPr>
              <a:t>начисление обязательств по уплате платежей в бюджет;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>
                <a:latin typeface="Arial" pitchFamily="34" charset="0"/>
              </a:rPr>
              <a:t>Несвоевременное начисление дебиторской задолженности по штрафам за несвоевременное исполнение обязательств контрагентами</a:t>
            </a:r>
            <a:r>
              <a:rPr lang="ru-RU" altLang="ru-RU" sz="2400" b="0" dirty="0" smtClean="0">
                <a:latin typeface="Arial" pitchFamily="34" charset="0"/>
              </a:rPr>
              <a:t>;</a:t>
            </a:r>
            <a:endParaRPr lang="ru-RU" altLang="ru-RU" sz="2400" b="0" dirty="0">
              <a:latin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88353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pic>
        <p:nvPicPr>
          <p:cNvPr id="8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9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3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9228" y="630142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ПРИЗНАНИЕ ОБЪЕКТОВ УЧЕТА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60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7152" y="976171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04377" y="1036472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14428" y="1290615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АРЕНД-ОР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1714445" y="271889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210554" y="4009551"/>
            <a:ext cx="3484097" cy="220962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4259861" y="4004575"/>
            <a:ext cx="3697940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7790" y="3380008"/>
            <a:ext cx="2209626" cy="31282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ПРАВО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ПОЛЬЗОВАНИЯ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111 00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(114 00 АМОРТИЗАЦИЯ</a:t>
            </a:r>
          </a:p>
          <a:p>
            <a:pPr algn="ctr"/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ЗА СРОК АРЕНДЫ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95054" y="3288776"/>
            <a:ext cx="2188361" cy="3160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101 Кт 101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20521 56Х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40 121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0 401 40 121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10 121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17898" y="1319007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АРЕНД-ТЕЛЬ</a:t>
            </a:r>
          </a:p>
        </p:txBody>
      </p:sp>
      <p:sp>
        <p:nvSpPr>
          <p:cNvPr id="18" name="Стрелка вниз 17"/>
          <p:cNvSpPr/>
          <p:nvPr/>
        </p:nvSpPr>
        <p:spPr>
          <a:xfrm>
            <a:off x="5932913" y="2632972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pic>
        <p:nvPicPr>
          <p:cNvPr id="1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20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3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476" y="751154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111 00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ИМУЩЕСТВОМ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61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015164"/>
              </p:ext>
            </p:extLst>
          </p:nvPr>
        </p:nvGraphicFramePr>
        <p:xfrm>
          <a:off x="152400" y="1212124"/>
          <a:ext cx="8856085" cy="5273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имуществом 351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имуществом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жилыми помещениями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нежилыми помещениями (зданиями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сооружениями)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машинами и оборудованием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транспортными средствами</a:t>
                      </a:r>
                    </a:p>
                  </a:txBody>
                  <a:tcPr marL="685800" marR="9525" marT="9525" marB="0"/>
                </a:tc>
              </a:tr>
              <a:tr h="6173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инвентарем производственным и хозяйственным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биологическими ресурсами</a:t>
                      </a:r>
                    </a:p>
                  </a:txBody>
                  <a:tcPr marL="685800" marR="9525" marT="9525" marB="0"/>
                </a:tc>
              </a:tr>
              <a:tr h="6154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прочими основными средствами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2031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476" y="786836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104ХХ  АМОРТИЗАЦИЯ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62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492858"/>
              </p:ext>
            </p:extLst>
          </p:nvPr>
        </p:nvGraphicFramePr>
        <p:xfrm>
          <a:off x="116963" y="1254656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?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4325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662" y="999531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112 00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на РИД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63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90526"/>
              </p:ext>
            </p:extLst>
          </p:nvPr>
        </p:nvGraphicFramePr>
        <p:xfrm>
          <a:off x="152400" y="1754407"/>
          <a:ext cx="8856085" cy="362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на РИД   КОСГУ  352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на РИД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программное обеспечение и базы данных</a:t>
                      </a: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оригиналы произведений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результат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НИР, НИОКР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прочие НМА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8488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1045" y="696324"/>
            <a:ext cx="7920182" cy="68748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ДЕТАЛИЗАЦИЯ КОСГУ ПО СНС 2014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B050"/>
                </a:solidFill>
              </a:rPr>
              <a:t>120 ДОХОДЫ ОТ СОБСТВЕННОСТИ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121 Доходы от операционной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122 Доходы от финансовой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123 </a:t>
            </a:r>
            <a:r>
              <a:rPr lang="ru-RU" sz="2000" b="1" dirty="0" err="1" smtClean="0">
                <a:solidFill>
                  <a:srgbClr val="00B050"/>
                </a:solidFill>
              </a:rPr>
              <a:t>Природоресурсные</a:t>
            </a:r>
            <a:r>
              <a:rPr lang="ru-RU" sz="2000" b="1" dirty="0" smtClean="0">
                <a:solidFill>
                  <a:srgbClr val="00B050"/>
                </a:solidFill>
              </a:rPr>
              <a:t> (рентные) платежи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124 Проценты по депозитам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125 Проценты по заимствованиям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126 Проценты по иным финансовым инструментам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127 Дивиденды от объектов инвестирования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128 Доля в прибыли (убытке) объектов инвестирования 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129 Доходы от участия в иных организаций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           12Т Доходы от простого товарищества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           12К Доходы от концессионной платы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64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4736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01778" y="1926372"/>
            <a:ext cx="7740442" cy="1708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  <a:t>«ОБЕСЦЕНЕНИЕ АКТИВОВ»</a:t>
            </a:r>
            <a:b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256н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65</a:t>
            </a:fld>
            <a:endParaRPr lang="ru-RU" spc="-4" dirty="0">
              <a:latin typeface="Arial"/>
              <a:cs typeface="Arial"/>
            </a:endParaRPr>
          </a:p>
        </p:txBody>
      </p:sp>
      <p:pic>
        <p:nvPicPr>
          <p:cNvPr id="7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8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9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8974" y="1009378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«ОБЕСЦЕНЕНИЕ АКТИВОВ»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500763"/>
            <a:ext cx="7732568" cy="1569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    ПРИМЕНЯЕТСЯ ПРИ</a:t>
            </a:r>
            <a:r>
              <a:rPr lang="en-US" sz="2000" b="1" dirty="0" smtClean="0">
                <a:latin typeface="Times New Roman"/>
                <a:cs typeface="Times New Roman"/>
              </a:rPr>
              <a:t>:</a:t>
            </a:r>
            <a:endParaRPr lang="ru-RU" sz="20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6" name="Группа 18"/>
          <p:cNvGrpSpPr/>
          <p:nvPr/>
        </p:nvGrpSpPr>
        <p:grpSpPr>
          <a:xfrm>
            <a:off x="3171278" y="2222214"/>
            <a:ext cx="2863762" cy="2902688"/>
            <a:chOff x="5562600" y="4114800"/>
            <a:chExt cx="3276600" cy="274046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562600" y="4114800"/>
              <a:ext cx="3276600" cy="73717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СОСТАВЛЕНИИ ОТЧЕТНОСТИ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64204" y="5602784"/>
              <a:ext cx="3274996" cy="12524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  <a:r>
                <a:rPr lang="ru-RU" sz="2000" b="1" dirty="0" smtClean="0">
                  <a:solidFill>
                    <a:srgbClr val="00B050"/>
                  </a:solidFill>
                </a:rPr>
                <a:t>2018 года</a:t>
              </a:r>
            </a:p>
            <a:p>
              <a:pPr algn="ctr"/>
              <a:endParaRPr lang="ru-RU" sz="2000" b="1" dirty="0" smtClean="0">
                <a:solidFill>
                  <a:srgbClr val="00B050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На 1.01.2019 г</a:t>
              </a: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6973102" y="4860836"/>
              <a:ext cx="457200" cy="7106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10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2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790355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ЧИСТЫЕ АКТИВЫ СУБЪЕКТА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641" y="1525623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454" y="3035918"/>
            <a:ext cx="7948033" cy="2298851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субъекта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могут быть как положительными, так и отрицательными.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которым субъекты учета не отвечают по своим обязательствам, в расчет чистых активов не включается.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16"/>
          <p:cNvGrpSpPr/>
          <p:nvPr/>
        </p:nvGrpSpPr>
        <p:grpSpPr>
          <a:xfrm>
            <a:off x="737647" y="1673689"/>
            <a:ext cx="7701317" cy="974765"/>
            <a:chOff x="596352" y="3022187"/>
            <a:chExt cx="8471449" cy="110473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96352" y="3038839"/>
              <a:ext cx="2299247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429000" y="3038839"/>
              <a:ext cx="2460768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4571" y="3413603"/>
              <a:ext cx="20645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Чистые активы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1400" y="3458570"/>
              <a:ext cx="19883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Активов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4"/>
            <p:cNvGrpSpPr/>
            <p:nvPr/>
          </p:nvGrpSpPr>
          <p:grpSpPr>
            <a:xfrm>
              <a:off x="6553201" y="3022187"/>
              <a:ext cx="2514600" cy="1088082"/>
              <a:chOff x="6710413" y="3083808"/>
              <a:chExt cx="2743200" cy="1088082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710413" y="3083808"/>
                <a:ext cx="2743200" cy="1088082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862813" y="3449261"/>
                <a:ext cx="2438400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∑ </a:t>
                </a:r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Обязательств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020729" y="3397016"/>
              <a:ext cx="3048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/>
                <a:t>=</a:t>
              </a:r>
              <a:endParaRPr lang="ru-RU" sz="22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20266" y="3413603"/>
              <a:ext cx="5334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/>
                <a:t>-</a:t>
              </a:r>
            </a:p>
          </p:txBody>
        </p:sp>
      </p:grpSp>
      <p:grpSp>
        <p:nvGrpSpPr>
          <p:cNvPr id="13" name="Группа 17"/>
          <p:cNvGrpSpPr/>
          <p:nvPr/>
        </p:nvGrpSpPr>
        <p:grpSpPr>
          <a:xfrm>
            <a:off x="3214551" y="4694869"/>
            <a:ext cx="3095561" cy="1279800"/>
            <a:chOff x="6710413" y="3083809"/>
            <a:chExt cx="2743200" cy="1450441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710413" y="3083809"/>
              <a:ext cx="2743200" cy="1088083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21877" y="3173877"/>
              <a:ext cx="2558477" cy="136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Имущество, которым субъект НЕ отвечает по своим обязательствам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858000" y="3258517"/>
              <a:ext cx="2366155" cy="7386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6927038" y="3258517"/>
              <a:ext cx="2210433" cy="661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24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1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05" y="97118"/>
            <a:ext cx="8229600" cy="59723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Новые направления развития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68</a:t>
            </a:fld>
            <a:endParaRPr lang="ru-RU"/>
          </a:p>
        </p:txBody>
      </p:sp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22"/>
          <p:cNvSpPr>
            <a:spLocks noChangeArrowheads="1"/>
          </p:cNvSpPr>
          <p:nvPr/>
        </p:nvSpPr>
        <p:spPr bwMode="auto">
          <a:xfrm>
            <a:off x="159488" y="785317"/>
            <a:ext cx="8645917" cy="64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962" tIns="45982" rIns="91962" bIns="4598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3"/>
              </a:spcBef>
              <a:buClr>
                <a:srgbClr val="DD8209"/>
              </a:buClr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Внедрение </a:t>
            </a: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системы электронного документооборота и управления деловыми процессами на базе решений 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DIRECTUM</a:t>
            </a:r>
            <a:endParaRPr lang="ru-RU" altLang="ru-RU" sz="18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0" r="14048"/>
          <a:stretch/>
        </p:blipFill>
        <p:spPr bwMode="auto">
          <a:xfrm>
            <a:off x="0" y="1617171"/>
            <a:ext cx="9144000" cy="483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2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7" y="1400556"/>
            <a:ext cx="7103265" cy="534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05" y="97118"/>
            <a:ext cx="8229600" cy="59723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Новые направления развития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69</a:t>
            </a:fld>
            <a:endParaRPr lang="ru-RU"/>
          </a:p>
        </p:txBody>
      </p:sp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22"/>
          <p:cNvSpPr>
            <a:spLocks noChangeArrowheads="1"/>
          </p:cNvSpPr>
          <p:nvPr/>
        </p:nvSpPr>
        <p:spPr bwMode="auto">
          <a:xfrm>
            <a:off x="249040" y="633706"/>
            <a:ext cx="8645917" cy="92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962" tIns="45982" rIns="91962" bIns="4598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3"/>
              </a:spcBef>
              <a:buClr>
                <a:srgbClr val="DD8209"/>
              </a:buClr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В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недрение комплексной </a:t>
            </a: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системы кадрового учета 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с </a:t>
            </a: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использованием </a:t>
            </a:r>
            <a:r>
              <a:rPr lang="en-US" altLang="ru-RU" sz="1800" b="1" dirty="0">
                <a:solidFill>
                  <a:srgbClr val="0070C0"/>
                </a:solidFill>
                <a:latin typeface="Cambria" pitchFamily="18" charset="0"/>
              </a:rPr>
              <a:t>web-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технологий, </a:t>
            </a: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включая механизмы 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«</a:t>
            </a:r>
            <a:r>
              <a:rPr lang="ru-RU" altLang="ru-RU" sz="1800" b="1" dirty="0">
                <a:solidFill>
                  <a:srgbClr val="0070C0"/>
                </a:solidFill>
                <a:latin typeface="Cambria" pitchFamily="18" charset="0"/>
              </a:rPr>
              <a:t>Оценка деятельности персонала» и «Личный кабинет</a:t>
            </a: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»</a:t>
            </a:r>
            <a:endParaRPr lang="ru-RU" altLang="ru-RU" sz="1800" b="1" dirty="0">
              <a:solidFill>
                <a:srgbClr val="0070C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649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Прямоугольник 2"/>
          <p:cNvSpPr>
            <a:spLocks noChangeArrowheads="1"/>
          </p:cNvSpPr>
          <p:nvPr/>
        </p:nvSpPr>
        <p:spPr bwMode="auto">
          <a:xfrm>
            <a:off x="170121" y="2519751"/>
            <a:ext cx="8973879" cy="284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altLang="ru-RU" b="0" dirty="0"/>
              <a:t> </a:t>
            </a:r>
            <a:r>
              <a:rPr lang="ru-RU" altLang="ru-RU" sz="2400" b="0" dirty="0">
                <a:latin typeface="Arial" pitchFamily="34" charset="0"/>
              </a:rPr>
              <a:t>Некорректное отражение показателей о неисключительных правах на программное обеспечение</a:t>
            </a:r>
            <a:r>
              <a:rPr lang="ru-RU" altLang="ru-RU" sz="2400" b="0" dirty="0" smtClean="0"/>
              <a:t>;</a:t>
            </a:r>
          </a:p>
          <a:p>
            <a:pPr marL="0" indent="0" algn="just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 Некорректное отражение показателей о переданных в аренду объектах;</a:t>
            </a:r>
            <a:r>
              <a:rPr lang="ru-RU" altLang="ru-RU" sz="2400" dirty="0">
                <a:solidFill>
                  <a:srgbClr val="404040"/>
                </a:solidFill>
                <a:latin typeface="Arial" pitchFamily="34" charset="0"/>
              </a:rPr>
              <a:t> </a:t>
            </a:r>
            <a:endParaRPr lang="ru-RU" altLang="ru-RU" sz="2400" b="0" dirty="0" smtClean="0">
              <a:latin typeface="Arial" pitchFamily="34" charset="0"/>
            </a:endParaRPr>
          </a:p>
          <a:p>
            <a:pPr marL="0" indent="0" algn="just">
              <a:lnSpc>
                <a:spcPct val="114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 </a:t>
            </a:r>
            <a:r>
              <a:rPr lang="ru-RU" altLang="ru-RU" sz="2400" b="0" dirty="0">
                <a:latin typeface="Arial" pitchFamily="34" charset="0"/>
              </a:rPr>
              <a:t>Неполное или некорректное отражение показателей о полученных в пользование </a:t>
            </a:r>
            <a:r>
              <a:rPr lang="ru-RU" altLang="ru-RU" sz="2400" b="0" dirty="0" smtClean="0">
                <a:latin typeface="Arial" pitchFamily="34" charset="0"/>
              </a:rPr>
              <a:t>объектах</a:t>
            </a:r>
            <a:r>
              <a:rPr lang="ru-RU" altLang="ru-RU" sz="2400" dirty="0">
                <a:latin typeface="Arial" pitchFamily="34" charset="0"/>
              </a:rPr>
              <a:t>.</a:t>
            </a:r>
            <a:endParaRPr lang="ru-RU" altLang="ru-RU" sz="2400" b="0" dirty="0">
              <a:latin typeface="Arial" pitchFamily="34" charset="0"/>
            </a:endParaRPr>
          </a:p>
        </p:txBody>
      </p:sp>
      <p:sp>
        <p:nvSpPr>
          <p:cNvPr id="6147" name="Заголовок 1"/>
          <p:cNvSpPr>
            <a:spLocks/>
          </p:cNvSpPr>
          <p:nvPr/>
        </p:nvSpPr>
        <p:spPr bwMode="auto">
          <a:xfrm>
            <a:off x="2488407" y="114300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99539" y="793600"/>
            <a:ext cx="62940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</a:t>
            </a:r>
            <a:r>
              <a:rPr lang="ru-RU" altLang="ru-RU" sz="2000" b="1" dirty="0" smtClean="0">
                <a:solidFill>
                  <a:srgbClr val="404040"/>
                </a:solidFill>
                <a:latin typeface="Arial" pitchFamily="34" charset="0"/>
              </a:rPr>
              <a:t>отчетности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rgbClr val="40404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0" dirty="0" smtClean="0">
                <a:solidFill>
                  <a:schemeClr val="accent5">
                    <a:lumMod val="75000"/>
                  </a:schemeClr>
                </a:solidFill>
              </a:rPr>
              <a:t>Учет </a:t>
            </a:r>
            <a:r>
              <a:rPr lang="ru-RU" sz="2000" b="0" dirty="0">
                <a:solidFill>
                  <a:schemeClr val="accent5">
                    <a:lumMod val="75000"/>
                  </a:schemeClr>
                </a:solidFill>
              </a:rPr>
              <a:t>на </a:t>
            </a:r>
            <a:r>
              <a:rPr lang="ru-RU" sz="2000" b="0" dirty="0" err="1">
                <a:solidFill>
                  <a:schemeClr val="accent5">
                    <a:lumMod val="75000"/>
                  </a:schemeClr>
                </a:solidFill>
              </a:rPr>
              <a:t>забалансовых</a:t>
            </a:r>
            <a:r>
              <a:rPr lang="ru-RU" sz="2000" b="0" dirty="0">
                <a:solidFill>
                  <a:schemeClr val="accent5">
                    <a:lumMod val="75000"/>
                  </a:schemeClr>
                </a:solidFill>
              </a:rPr>
              <a:t> счетах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47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805" y="97118"/>
            <a:ext cx="8229600" cy="59723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Новые направления развития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70</a:t>
            </a:fld>
            <a:endParaRPr lang="ru-RU"/>
          </a:p>
        </p:txBody>
      </p:sp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22"/>
          <p:cNvSpPr>
            <a:spLocks noChangeArrowheads="1"/>
          </p:cNvSpPr>
          <p:nvPr/>
        </p:nvSpPr>
        <p:spPr bwMode="auto">
          <a:xfrm>
            <a:off x="256704" y="694350"/>
            <a:ext cx="8645917" cy="369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962" tIns="45982" rIns="91962" bIns="4598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3"/>
              </a:spcBef>
              <a:buClr>
                <a:srgbClr val="DD8209"/>
              </a:buClr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Cambria" pitchFamily="18" charset="0"/>
              </a:rPr>
              <a:t>Безналичная оплата школьного питания</a:t>
            </a:r>
            <a:endParaRPr lang="ru-RU" altLang="ru-RU" sz="1800" b="1" dirty="0">
              <a:solidFill>
                <a:srgbClr val="0070C0"/>
              </a:solidFill>
              <a:latin typeface="Cambria" pitchFamily="18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67693"/>
            <a:ext cx="1455486" cy="92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97" y="1254900"/>
            <a:ext cx="1694299" cy="89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429000"/>
            <a:ext cx="13144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14661" y="2141215"/>
            <a:ext cx="2533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ПАРУС8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«РАСЧЕТ ОПЛАТЫ УСЛУГ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В УЧРЕЖДЕНИИ»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" name="Picture 4" descr="https://t3.ftcdn.net/jpg/00/62/88/24/500_F_62882474_05331ezJLLG0IKqdSXDfE7TA1FGedXKU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6"/>
          <a:stretch/>
        </p:blipFill>
        <p:spPr bwMode="auto">
          <a:xfrm>
            <a:off x="7285204" y="3080197"/>
            <a:ext cx="1607276" cy="154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www.clipartsuggest.com/images/750/group-people-icon-clipart-PoxHR0-clipart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229200"/>
            <a:ext cx="1720487" cy="114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236296" y="464384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Банк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851920" y="62280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Родители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1617003" y="4547220"/>
            <a:ext cx="2124809" cy="1216453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0" rev="1872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9709534">
            <a:off x="1565985" y="4626163"/>
            <a:ext cx="2570832" cy="461665"/>
          </a:xfrm>
          <a:prstGeom prst="rect">
            <a:avLst/>
          </a:prstGeom>
          <a:noFill/>
          <a:scene3d>
            <a:camera prst="orthographicFront">
              <a:rot lat="0" lon="0" rev="186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ru-RU" sz="1200" dirty="0" smtClean="0"/>
              <a:t>Квитанция (при необходимости); </a:t>
            </a:r>
            <a:br>
              <a:rPr lang="ru-RU" sz="1200" dirty="0" smtClean="0"/>
            </a:br>
            <a:r>
              <a:rPr lang="ru-RU" sz="1200" dirty="0" smtClean="0"/>
              <a:t>Информация о состоянии лиц. счета</a:t>
            </a:r>
            <a:endParaRPr lang="ru-RU" sz="12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5656432" y="4459395"/>
            <a:ext cx="1900029" cy="1186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9709534">
            <a:off x="6061400" y="4743253"/>
            <a:ext cx="729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Оплата</a:t>
            </a:r>
            <a:endParaRPr lang="ru-RU" sz="14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1187624" y="1988840"/>
            <a:ext cx="1900029" cy="1186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9709534">
            <a:off x="678675" y="2070264"/>
            <a:ext cx="2357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Справочники школьников (с л/с),</a:t>
            </a:r>
            <a:br>
              <a:rPr lang="ru-RU" sz="1200" dirty="0" smtClean="0"/>
            </a:br>
            <a:r>
              <a:rPr lang="ru-RU" sz="1200" dirty="0" smtClean="0"/>
              <a:t>типов питания</a:t>
            </a:r>
          </a:p>
          <a:p>
            <a:pPr algn="ctr"/>
            <a:r>
              <a:rPr lang="ru-RU" sz="1200" dirty="0" smtClean="0"/>
              <a:t>Заказы питания</a:t>
            </a:r>
            <a:endParaRPr lang="ru-RU" sz="12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1187624" y="2242964"/>
            <a:ext cx="1900029" cy="1186036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9709534">
            <a:off x="1707404" y="2758752"/>
            <a:ext cx="1423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квитанции,</a:t>
            </a:r>
            <a:br>
              <a:rPr lang="ru-RU" sz="1200" dirty="0" smtClean="0"/>
            </a:br>
            <a:r>
              <a:rPr lang="ru-RU" sz="1200" dirty="0" smtClean="0"/>
              <a:t>сальдо лиц. счетов</a:t>
            </a:r>
            <a:endParaRPr lang="ru-RU" sz="1200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5912331" y="1981542"/>
            <a:ext cx="1900029" cy="1186036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0" rev="180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19709534">
            <a:off x="6335640" y="2235368"/>
            <a:ext cx="1297150" cy="276999"/>
          </a:xfrm>
          <a:prstGeom prst="rect">
            <a:avLst/>
          </a:prstGeom>
          <a:noFill/>
          <a:scene3d>
            <a:camera prst="orthographicFront">
              <a:rot lat="0" lon="0" rev="180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База начислений</a:t>
            </a:r>
            <a:endParaRPr lang="ru-RU" sz="12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5638798" y="2110823"/>
            <a:ext cx="1900029" cy="1186036"/>
          </a:xfrm>
          <a:prstGeom prst="straightConnector1">
            <a:avLst/>
          </a:prstGeom>
          <a:ln>
            <a:tailEnd type="arrow"/>
          </a:ln>
          <a:scene3d>
            <a:camera prst="orthographicFront">
              <a:rot lat="0" lon="0" rev="72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19709534">
            <a:off x="5599676" y="2664711"/>
            <a:ext cx="1964961" cy="461665"/>
          </a:xfrm>
          <a:prstGeom prst="rect">
            <a:avLst/>
          </a:prstGeom>
          <a:noFill/>
          <a:scene3d>
            <a:camera prst="orthographicFront">
              <a:rot lat="0" lon="0" rev="1800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/>
              <a:t>Деньги, Реестры платежей </a:t>
            </a:r>
            <a:br>
              <a:rPr lang="ru-RU" sz="1200" dirty="0" smtClean="0"/>
            </a:br>
            <a:r>
              <a:rPr lang="ru-RU" sz="1200" dirty="0" smtClean="0"/>
              <a:t>с указанием лиц. счетов</a:t>
            </a:r>
            <a:endParaRPr lang="ru-RU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3275856" y="980728"/>
            <a:ext cx="2400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Поставщик 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6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2"/>
          <p:cNvSpPr>
            <a:spLocks noChangeAspect="1" noChangeArrowheads="1"/>
          </p:cNvSpPr>
          <p:nvPr/>
        </p:nvSpPr>
        <p:spPr bwMode="auto">
          <a:xfrm>
            <a:off x="7938" y="5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62" tIns="45982" rIns="91962" bIns="45982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1" name="Рисунок 6" descr="3D Character (38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7" y="2719754"/>
            <a:ext cx="471487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7016" y="6467115"/>
            <a:ext cx="9144000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3641436" y="669813"/>
            <a:ext cx="5317514" cy="4099883"/>
          </a:xfrm>
          <a:prstGeom prst="wedgeEllipseCallout">
            <a:avLst>
              <a:gd name="adj1" fmla="val -56228"/>
              <a:gd name="adj2" fmla="val 10826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 smtClean="0">
              <a:solidFill>
                <a:schemeClr val="bg1"/>
              </a:solidFill>
              <a:latin typeface="Cambria" pitchFamily="18" charset="0"/>
            </a:endParaRPr>
          </a:p>
          <a:p>
            <a:pPr algn="ctr"/>
            <a:r>
              <a:rPr lang="ru-RU" sz="2600" dirty="0" smtClean="0">
                <a:solidFill>
                  <a:schemeClr val="bg1"/>
                </a:solidFill>
                <a:latin typeface="Cambria" pitchFamily="18" charset="0"/>
              </a:rPr>
              <a:t>СПАСИБО ЗА ВНИМАНИЕ</a:t>
            </a:r>
            <a:endParaRPr lang="ru-RU" sz="2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4" name="Picture 2" descr="C:\Фирменный стиль\Логотип и паттерн\Наш логотип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89" y="404664"/>
            <a:ext cx="2392881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745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53641" y="751835"/>
            <a:ext cx="7886700" cy="2927029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r>
              <a:rPr lang="ru-RU" altLang="ru-RU" sz="2800" dirty="0" smtClean="0"/>
              <a:t/>
            </a:r>
            <a:br>
              <a:rPr lang="ru-RU" altLang="ru-RU" sz="2800" dirty="0" smtClean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r>
              <a:rPr lang="ru-RU" altLang="ru-RU" sz="2800" b="1" dirty="0" smtClean="0"/>
              <a:t>ФОРМИРОВАНИЕ БЮДЖЕТНОЙ ОТЧЕТНОСТИ ПО ПОКАЗАТЕЛЯМ «ВНЕШНИХ»  АДБ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4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5" name="WordPictureWatermark635493877" descr="Firmenny_blan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2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53641" y="1963997"/>
            <a:ext cx="7886700" cy="3883909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Минэнерго России (022);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Федеральная служба по надзору в сфере природопользования (048);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Рослесхоз (053);</a:t>
            </a:r>
            <a:br>
              <a:rPr lang="ru-RU" altLang="ru-RU" sz="2800" b="1" dirty="0" smtClean="0"/>
            </a:br>
            <a:r>
              <a:rPr lang="ru-RU" altLang="ru-RU" sz="2800" b="1" dirty="0" err="1" smtClean="0"/>
              <a:t>Росрыболовство</a:t>
            </a:r>
            <a:r>
              <a:rPr lang="ru-RU" altLang="ru-RU" sz="2800" b="1" dirty="0" smtClean="0"/>
              <a:t> (076);</a:t>
            </a:r>
            <a:br>
              <a:rPr lang="ru-RU" altLang="ru-RU" sz="2800" b="1" dirty="0" smtClean="0"/>
            </a:br>
            <a:r>
              <a:rPr lang="ru-RU" altLang="ru-RU" sz="2800" b="1" dirty="0" err="1" smtClean="0"/>
              <a:t>Роспортебнадзор</a:t>
            </a:r>
            <a:r>
              <a:rPr lang="ru-RU" altLang="ru-RU" sz="2800" b="1" dirty="0" smtClean="0"/>
              <a:t> (141);</a:t>
            </a:r>
            <a:br>
              <a:rPr lang="ru-RU" altLang="ru-RU" sz="2800" b="1" dirty="0" smtClean="0"/>
            </a:br>
            <a:r>
              <a:rPr lang="ru-RU" altLang="ru-RU" sz="2800" b="1" dirty="0" smtClean="0">
                <a:solidFill>
                  <a:srgbClr val="FF0000"/>
                </a:solidFill>
              </a:rPr>
              <a:t>ФНС (182)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МВД (188)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и т.д.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623888" y="6004211"/>
            <a:ext cx="7886700" cy="534987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b="1" dirty="0" smtClean="0">
                <a:solidFill>
                  <a:schemeClr val="tx1"/>
                </a:solidFill>
              </a:rPr>
              <a:t>Данные федеральные органы отчетность в финансовые органы субъектов РФ по доходам с элементом «01» не сдают!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03841" y="702804"/>
            <a:ext cx="61031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 smtClean="0">
                <a:latin typeface="Times New Roman" pitchFamily="18" charset="0"/>
                <a:cs typeface="+mn-cs"/>
                <a:sym typeface="Lucida Grande"/>
              </a:rPr>
              <a:t>Доходы федерального бюджета (код элемента = 01), которые </a:t>
            </a:r>
            <a:r>
              <a:rPr lang="ru-RU" altLang="ru-RU" sz="2400" b="1" u="sng" dirty="0" smtClean="0">
                <a:latin typeface="Times New Roman" pitchFamily="18" charset="0"/>
                <a:cs typeface="+mn-cs"/>
                <a:sym typeface="Lucida Grande"/>
              </a:rPr>
              <a:t>распределяются</a:t>
            </a:r>
            <a:r>
              <a:rPr lang="ru-RU" altLang="ru-RU" sz="2400" b="1" dirty="0" smtClean="0">
                <a:latin typeface="Times New Roman" pitchFamily="18" charset="0"/>
                <a:cs typeface="+mn-cs"/>
                <a:sym typeface="Lucida Grande"/>
              </a:rPr>
              <a:t> в бюджеты субъектов РФ (местные бюджеты)</a:t>
            </a:r>
            <a:endParaRPr lang="ru-RU" altLang="ru-RU" sz="2400" b="1" dirty="0">
              <a:latin typeface="Times New Roman" pitchFamily="18" charset="0"/>
              <a:cs typeface="+mn-cs"/>
              <a:sym typeface="Lucida Grande"/>
            </a:endParaRPr>
          </a:p>
        </p:txBody>
      </p:sp>
      <p:pic>
        <p:nvPicPr>
          <p:cNvPr id="6" name="Picture 2" descr="C:\Фирменный стиль\Без имени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r="6803" b="90213"/>
          <a:stretch/>
        </p:blipFill>
        <p:spPr bwMode="auto">
          <a:xfrm>
            <a:off x="0" y="0"/>
            <a:ext cx="9143999" cy="694542"/>
          </a:xfrm>
          <a:prstGeom prst="rect">
            <a:avLst/>
          </a:prstGeom>
          <a:gradFill>
            <a:gsLst>
              <a:gs pos="25000">
                <a:srgbClr val="3C75BB"/>
              </a:gs>
              <a:gs pos="79000">
                <a:srgbClr val="22A3DC"/>
              </a:gs>
            </a:gsLst>
            <a:lin ang="13500000" scaled="1"/>
          </a:gradFill>
          <a:extLst/>
        </p:spPr>
      </p:pic>
      <p:pic>
        <p:nvPicPr>
          <p:cNvPr id="7" name="WordPictureWatermark635493877" descr="Firmenny_blan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69"/>
          <a:stretch>
            <a:fillRect/>
          </a:stretch>
        </p:blipFill>
        <p:spPr bwMode="auto">
          <a:xfrm>
            <a:off x="18434" y="6455290"/>
            <a:ext cx="9125565" cy="40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Фирменный стиль\Логотип и паттерн\parusnik_logo_white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90"/>
          <a:stretch/>
        </p:blipFill>
        <p:spPr bwMode="auto">
          <a:xfrm>
            <a:off x="159488" y="48640"/>
            <a:ext cx="832634" cy="59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5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21841</TotalTime>
  <Words>4217</Words>
  <Application>Microsoft Office PowerPoint</Application>
  <PresentationFormat>Экран (4:3)</PresentationFormat>
  <Paragraphs>1355</Paragraphs>
  <Slides>71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ФОРМИРОВАНИЕ БЮДЖЕТНОЙ ОТЧЕТНОСТИ ПО ПОКАЗАТЕЛЯМ «ВНЕШНИХ»  АДБ</vt:lpstr>
      <vt:lpstr> Минэнерго России (022);  Федеральная служба по надзору в сфере природопользования (048); Рослесхоз (053); Росрыболовство (076); Роспортебнадзор (141); ФНС (182) МВД (188)  и т.д.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Возмещение ущерба сотрудником</vt:lpstr>
      <vt:lpstr>Перечисление в бюджет</vt:lpstr>
      <vt:lpstr>Возмещение ущерба сотрудником АУ, БУ</vt:lpstr>
      <vt:lpstr>Возмещение ущерба сотрудником АУ, БУ</vt:lpstr>
      <vt:lpstr>Метод начисления по аренде</vt:lpstr>
      <vt:lpstr>Отражение резерва отпусков</vt:lpstr>
      <vt:lpstr>Презентация PowerPoint</vt:lpstr>
      <vt:lpstr>Эквайринг</vt:lpstr>
      <vt:lpstr>Отражение в форме 0503737</vt:lpstr>
      <vt:lpstr>Отражение в форме 0503737</vt:lpstr>
      <vt:lpstr>Отражение в форме 0503737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по незавершенным объектам строительства (ф. 0503190) для всех </vt:lpstr>
      <vt:lpstr>учетный код объекта на отчетную дату</vt:lpstr>
      <vt:lpstr>Сведения по незавершенным объектам строительства (ф. 0503190) для всех </vt:lpstr>
      <vt:lpstr>Сведения по незавершенным объектам строительства (ф. 0503190) для всех </vt:lpstr>
      <vt:lpstr>Сведения по незавершенным объектам строительства (ф. 0503190) для всех</vt:lpstr>
      <vt:lpstr>ЦЕЛЕВАЯ ФУНКЦИЯ </vt:lpstr>
      <vt:lpstr>ПРИНЯТЫЕ СТАНДАРТЫ</vt:lpstr>
      <vt:lpstr>«Концептуальные основы бухгалтерского учета и отчетности организаций государственного сектора»  приказ Минфин России  № 256н от 31.12.2016г. </vt:lpstr>
      <vt:lpstr>МЕТОДЫ И ПРИНЦИПЫ  ведения бухгалтерского учета</vt:lpstr>
      <vt:lpstr>ОБЪЕКТЫ БУХГАЛТЕРСКОГО УЧЕТА</vt:lpstr>
      <vt:lpstr>АКТИВ</vt:lpstr>
      <vt:lpstr>ИНВЕНТАРИЗАЦИЯ АКТИВОВ ИМУЩЕСТВА  АКТИВ / НЕ АКТИВ ОБОРУДОВАНИЕ   </vt:lpstr>
      <vt:lpstr>Федеральный стандарт бухгалтерского учета для организаций государственного сектора «Основные средства»  приказ Минфин России  № 257н от 31.12.2016г. </vt:lpstr>
      <vt:lpstr>ГРУППА ОСНОВНЫХ СРЕДСТВ </vt:lpstr>
      <vt:lpstr>ЕДИНЫЙ ПЛАН СЧЕТОВ 10100 ОСНОВНЫЕ СРЕДСТВА</vt:lpstr>
      <vt:lpstr>ЕДИНЫЙ ПЛАН СЧЕТОВ 10400  АМОРТИЗАЦИЯ</vt:lpstr>
      <vt:lpstr>ЕДИНЫЙ ПЛАН СЧЕТОВ 104ХХ  АМОРТИЗАЦИЯ 10440 АМОРТИЗАЦИЯ ПРАВ ПОЛЬЗОВАНИЯ</vt:lpstr>
      <vt:lpstr>МЕТОДЫ НАЧИСЛЕНИЯ АМОРТИЗАЦИИ</vt:lpstr>
      <vt:lpstr>НАЧИСЛЕНИЕ АМОРТИЗАЦИИ</vt:lpstr>
      <vt:lpstr>Федеральный стандарт бухгалтерского учета для организаций государственного сектора «Аренда» приказ Минфин России  № 258н от 31.12.2016г. </vt:lpstr>
      <vt:lpstr>ОБЪЕКТЫ УЧЕТА АРЕНДЫ</vt:lpstr>
      <vt:lpstr>ТЕРМИНЫ,  ИСПОЛЬЗУЕМЫЕ В СТАНДАРТЕ</vt:lpstr>
      <vt:lpstr>ПРИЗНАНИЕ ОБЪЕКТОВ УЧЕТА </vt:lpstr>
      <vt:lpstr>ЕДИНЫЙ ПЛАН СЧЕТОВ 111 00  ПРАВА ПОЛЬЗОВАНИЯ ИМУЩЕСТВОМ</vt:lpstr>
      <vt:lpstr>ЕДИНЫЙ ПЛАН СЧЕТОВ 104ХХ  АМОРТИЗАЦИЯ 10440 АМОРТИЗАЦИЯ ПРАВ ПОЛЬЗОВАНИЯ</vt:lpstr>
      <vt:lpstr>ЕДИНЫЙ ПЛАН СЧЕТОВ 112 00  ПРАВА ПОЛЬЗОВАНИЯ на РИД</vt:lpstr>
      <vt:lpstr>ДЕТАЛИЗАЦИЯ КОСГУ ПО СНС 2014</vt:lpstr>
      <vt:lpstr>«ОБЕСЦЕНЕНИЕ АКТИВОВ»   приказ Минфин России  № 256н от 31.12.2016г. </vt:lpstr>
      <vt:lpstr>«ОБЕСЦЕНЕНИЕ АКТИВОВ»</vt:lpstr>
      <vt:lpstr>ЧИСТЫЕ АКТИВЫ СУБЪЕКТА УЧЕТА</vt:lpstr>
      <vt:lpstr>Новые направления развития</vt:lpstr>
      <vt:lpstr>Новые направления развития</vt:lpstr>
      <vt:lpstr>Новые направления развития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Parusnik</cp:lastModifiedBy>
  <cp:revision>865</cp:revision>
  <cp:lastPrinted>2017-09-14T14:17:21Z</cp:lastPrinted>
  <dcterms:created xsi:type="dcterms:W3CDTF">2014-05-13T07:16:38Z</dcterms:created>
  <dcterms:modified xsi:type="dcterms:W3CDTF">2017-11-28T08:30:18Z</dcterms:modified>
</cp:coreProperties>
</file>